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73F2924-6862-4433-BD4B-A17209BB31F8}" type="datetimeFigureOut">
              <a:rPr lang="en-US" smtClean="0"/>
              <a:t>11/26/2012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5922616-5C81-42E6-8809-1CB7B81B77DD}"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F2924-6862-4433-BD4B-A17209BB31F8}"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2616-5C81-42E6-8809-1CB7B81B77DD}"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F2924-6862-4433-BD4B-A17209BB31F8}"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2616-5C81-42E6-8809-1CB7B81B77DD}"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F2924-6862-4433-BD4B-A17209BB31F8}"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2616-5C81-42E6-8809-1CB7B81B77DD}"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F2924-6862-4433-BD4B-A17209BB31F8}"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22616-5C81-42E6-8809-1CB7B81B77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3F2924-6862-4433-BD4B-A17209BB31F8}"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22616-5C81-42E6-8809-1CB7B81B77DD}"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3F2924-6862-4433-BD4B-A17209BB31F8}"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22616-5C81-42E6-8809-1CB7B81B77DD}"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3F2924-6862-4433-BD4B-A17209BB31F8}"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22616-5C81-42E6-8809-1CB7B81B77DD}"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F2924-6862-4433-BD4B-A17209BB31F8}"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22616-5C81-42E6-8809-1CB7B81B77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F2924-6862-4433-BD4B-A17209BB31F8}"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22616-5C81-42E6-8809-1CB7B81B77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F2924-6862-4433-BD4B-A17209BB31F8}"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22616-5C81-42E6-8809-1CB7B81B77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73F2924-6862-4433-BD4B-A17209BB31F8}" type="datetimeFigureOut">
              <a:rPr lang="en-US" smtClean="0"/>
              <a:t>11/26/2012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5922616-5C81-42E6-8809-1CB7B81B77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Copy the following on a NEW notes page:</a:t>
            </a:r>
          </a:p>
          <a:p>
            <a:endParaRPr lang="en-US" b="1" u="sng" dirty="0" smtClean="0">
              <a:effectLst>
                <a:outerShdw blurRad="38100" dist="38100" dir="2700000" algn="tl">
                  <a:srgbClr val="000000">
                    <a:alpha val="43137"/>
                  </a:srgbClr>
                </a:outerShdw>
              </a:effectLst>
              <a:latin typeface="Georgia" pitchFamily="18" charset="0"/>
            </a:endParaRPr>
          </a:p>
          <a:p>
            <a:r>
              <a:rPr lang="en-US" b="1" u="sng" dirty="0" smtClean="0">
                <a:effectLst>
                  <a:outerShdw blurRad="38100" dist="38100" dir="2700000" algn="tl">
                    <a:srgbClr val="000000">
                      <a:alpha val="43137"/>
                    </a:srgbClr>
                  </a:outerShdw>
                </a:effectLst>
                <a:latin typeface="Georgia" pitchFamily="18" charset="0"/>
              </a:rPr>
              <a:t>Today’s Standard:</a:t>
            </a:r>
            <a:r>
              <a:rPr lang="en-US" b="1" dirty="0">
                <a:effectLst>
                  <a:outerShdw blurRad="38100" dist="38100" dir="2700000" algn="tl">
                    <a:srgbClr val="000000">
                      <a:alpha val="43137"/>
                    </a:srgbClr>
                  </a:outerShdw>
                </a:effectLst>
                <a:latin typeface="Georgia" pitchFamily="18" charset="0"/>
              </a:rPr>
              <a:t> </a:t>
            </a:r>
            <a:r>
              <a:rPr lang="en-US" dirty="0" smtClean="0">
                <a:effectLst>
                  <a:outerShdw blurRad="38100" dist="38100" dir="2700000" algn="tl">
                    <a:srgbClr val="000000">
                      <a:alpha val="43137"/>
                    </a:srgbClr>
                  </a:outerShdw>
                </a:effectLst>
                <a:latin typeface="Georgia" pitchFamily="18" charset="0"/>
              </a:rPr>
              <a:t>SS8CGa,b,c,&amp; d</a:t>
            </a:r>
          </a:p>
          <a:p>
            <a:r>
              <a:rPr lang="en-US" b="1" u="sng" dirty="0" smtClean="0">
                <a:effectLst>
                  <a:outerShdw blurRad="38100" dist="38100" dir="2700000" algn="tl">
                    <a:srgbClr val="000000">
                      <a:alpha val="43137"/>
                    </a:srgbClr>
                  </a:outerShdw>
                </a:effectLst>
                <a:latin typeface="Georgia" pitchFamily="18" charset="0"/>
              </a:rPr>
              <a:t>Essential Question:</a:t>
            </a:r>
            <a:r>
              <a:rPr lang="en-US" b="1" dirty="0" smtClean="0">
                <a:effectLst>
                  <a:outerShdw blurRad="38100" dist="38100" dir="2700000" algn="tl">
                    <a:srgbClr val="000000">
                      <a:alpha val="43137"/>
                    </a:srgbClr>
                  </a:outerShdw>
                </a:effectLst>
                <a:latin typeface="Georgia" pitchFamily="18" charset="0"/>
              </a:rPr>
              <a:t> </a:t>
            </a:r>
            <a:r>
              <a:rPr lang="en-US" dirty="0" smtClean="0">
                <a:effectLst>
                  <a:outerShdw blurRad="38100" dist="38100" dir="2700000" algn="tl">
                    <a:srgbClr val="000000">
                      <a:alpha val="43137"/>
                    </a:srgbClr>
                  </a:outerShdw>
                </a:effectLst>
                <a:latin typeface="Georgia" pitchFamily="18" charset="0"/>
              </a:rPr>
              <a:t>How is Georgia’s Judicial Branch structured and what does it look like?</a:t>
            </a:r>
          </a:p>
          <a:p>
            <a:r>
              <a:rPr lang="en-US" b="1" u="sng" dirty="0" smtClean="0">
                <a:effectLst>
                  <a:outerShdw blurRad="38100" dist="38100" dir="2700000" algn="tl">
                    <a:srgbClr val="000000">
                      <a:alpha val="43137"/>
                    </a:srgbClr>
                  </a:outerShdw>
                </a:effectLst>
                <a:latin typeface="Georgia" pitchFamily="18" charset="0"/>
              </a:rPr>
              <a:t>Enduring Understanding:</a:t>
            </a:r>
            <a:r>
              <a:rPr lang="en-US" dirty="0" smtClean="0">
                <a:effectLst>
                  <a:outerShdw blurRad="38100" dist="38100" dir="2700000" algn="tl">
                    <a:srgbClr val="000000">
                      <a:alpha val="43137"/>
                    </a:srgbClr>
                  </a:outerShdw>
                </a:effectLst>
                <a:latin typeface="Georgia" pitchFamily="18" charset="0"/>
              </a:rPr>
              <a:t> Power, Authority, &amp; Governance</a:t>
            </a:r>
            <a:endParaRPr lang="en-US" b="1" u="sng" dirty="0">
              <a:effectLst>
                <a:outerShdw blurRad="38100" dist="38100" dir="2700000" algn="tl">
                  <a:srgbClr val="000000">
                    <a:alpha val="43137"/>
                  </a:srgbClr>
                </a:outerShdw>
              </a:effectLst>
              <a:latin typeface="Georgia" pitchFamily="18" charset="0"/>
            </a:endParaRPr>
          </a:p>
        </p:txBody>
      </p:sp>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Georgia" pitchFamily="18" charset="0"/>
              </a:rPr>
              <a:t>Warm Up: 11/26/12</a:t>
            </a:r>
            <a:endParaRPr lang="en-US" b="1" dirty="0">
              <a:effectLst>
                <a:outerShdw blurRad="38100" dist="38100" dir="2700000" algn="tl">
                  <a:srgbClr val="000000">
                    <a:alpha val="43137"/>
                  </a:srgbClr>
                </a:outerShdw>
              </a:effectLst>
              <a:latin typeface="Georgia" pitchFamily="18" charset="0"/>
            </a:endParaRPr>
          </a:p>
        </p:txBody>
      </p:sp>
    </p:spTree>
    <p:extLst>
      <p:ext uri="{BB962C8B-B14F-4D97-AF65-F5344CB8AC3E}">
        <p14:creationId xmlns:p14="http://schemas.microsoft.com/office/powerpoint/2010/main" val="30686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Supreme Court (cont’d.)</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The supreme court automatically reviews all Georgia cases involving the death penalty. It also outlines a code of judicial conduct for the judges of the state, and regulates the admission of attorneys to practice law in Georgia. Decisions of the supreme court are binding. This means they have the final authority in matters of law at the state level.</a:t>
            </a:r>
            <a:endParaRPr lang="en-US" sz="2600" b="1" u="sng" dirty="0">
              <a:effectLst>
                <a:outerShdw blurRad="38100" dist="38100" dir="2700000" algn="tl">
                  <a:srgbClr val="000000">
                    <a:alpha val="43137"/>
                  </a:srgbClr>
                </a:outerShdw>
              </a:effectLst>
              <a:latin typeface="Georgia" pitchFamily="18" charset="0"/>
            </a:endParaRPr>
          </a:p>
        </p:txBody>
      </p:sp>
      <p:pic>
        <p:nvPicPr>
          <p:cNvPr id="4099" name="Picture 3" descr="C:\Users\cross\AppData\Local\Microsoft\Windows\Temporary Internet Files\Content.IE5\02IIN53A\MM900336379[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4726" y="3378926"/>
            <a:ext cx="3326674" cy="33266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253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Court of Appeals</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The second highest-ranking state court is the </a:t>
            </a:r>
            <a:r>
              <a:rPr lang="en-US" sz="2800" b="1" i="1" dirty="0">
                <a:effectLst>
                  <a:outerShdw blurRad="38100" dist="38100" dir="2700000" algn="tl">
                    <a:srgbClr val="000000">
                      <a:alpha val="43137"/>
                    </a:srgbClr>
                  </a:outerShdw>
                </a:effectLst>
                <a:latin typeface="Georgia" pitchFamily="18" charset="0"/>
              </a:rPr>
              <a:t>court of appeals</a:t>
            </a:r>
            <a:r>
              <a:rPr lang="en-US" sz="2800" dirty="0">
                <a:effectLst>
                  <a:outerShdw blurRad="38100" dist="38100" dir="2700000" algn="tl">
                    <a:srgbClr val="000000">
                      <a:alpha val="43137"/>
                    </a:srgbClr>
                  </a:outerShdw>
                </a:effectLst>
                <a:latin typeface="Georgia" pitchFamily="18" charset="0"/>
              </a:rPr>
              <a:t>. </a:t>
            </a:r>
            <a:r>
              <a:rPr lang="en-US" sz="2800" dirty="0" smtClean="0">
                <a:effectLst>
                  <a:outerShdw blurRad="38100" dist="38100" dir="2700000" algn="tl">
                    <a:srgbClr val="000000">
                      <a:alpha val="43137"/>
                    </a:srgbClr>
                  </a:outerShdw>
                </a:effectLst>
                <a:latin typeface="Georgia" pitchFamily="18" charset="0"/>
              </a:rPr>
              <a:t>Twelve judges </a:t>
            </a:r>
            <a:r>
              <a:rPr lang="en-US" sz="2800" dirty="0">
                <a:effectLst>
                  <a:outerShdw blurRad="38100" dist="38100" dir="2700000" algn="tl">
                    <a:srgbClr val="000000">
                      <a:alpha val="43137"/>
                    </a:srgbClr>
                  </a:outerShdw>
                </a:effectLst>
                <a:latin typeface="Georgia" pitchFamily="18" charset="0"/>
              </a:rPr>
              <a:t>serve on this court, and they elect one of their members to serve </a:t>
            </a:r>
            <a:r>
              <a:rPr lang="en-US" sz="2800" dirty="0" smtClean="0">
                <a:effectLst>
                  <a:outerShdw blurRad="38100" dist="38100" dir="2700000" algn="tl">
                    <a:srgbClr val="000000">
                      <a:alpha val="43137"/>
                    </a:srgbClr>
                  </a:outerShdw>
                </a:effectLst>
                <a:latin typeface="Georgia" pitchFamily="18" charset="0"/>
              </a:rPr>
              <a:t>as the </a:t>
            </a:r>
            <a:r>
              <a:rPr lang="en-US" sz="2800" dirty="0">
                <a:effectLst>
                  <a:outerShdw blurRad="38100" dist="38100" dir="2700000" algn="tl">
                    <a:srgbClr val="000000">
                      <a:alpha val="43137"/>
                    </a:srgbClr>
                  </a:outerShdw>
                </a:effectLst>
                <a:latin typeface="Georgia" pitchFamily="18" charset="0"/>
              </a:rPr>
              <a:t>chief judge. The judges are elected to six-year terms. The court of </a:t>
            </a:r>
            <a:r>
              <a:rPr lang="en-US" sz="2800" dirty="0" smtClean="0">
                <a:effectLst>
                  <a:outerShdw blurRad="38100" dist="38100" dir="2700000" algn="tl">
                    <a:srgbClr val="000000">
                      <a:alpha val="43137"/>
                    </a:srgbClr>
                  </a:outerShdw>
                </a:effectLst>
                <a:latin typeface="Georgia" pitchFamily="18" charset="0"/>
              </a:rPr>
              <a:t>appeals, like </a:t>
            </a:r>
            <a:r>
              <a:rPr lang="en-US" sz="2800" dirty="0">
                <a:effectLst>
                  <a:outerShdw blurRad="38100" dist="38100" dir="2700000" algn="tl">
                    <a:srgbClr val="000000">
                      <a:alpha val="43137"/>
                    </a:srgbClr>
                  </a:outerShdw>
                </a:effectLst>
                <a:latin typeface="Georgia" pitchFamily="18" charset="0"/>
              </a:rPr>
              <a:t>the supreme court, is an appellate court. It only hears cases appealed </a:t>
            </a:r>
            <a:r>
              <a:rPr lang="en-US" sz="2800" dirty="0" smtClean="0">
                <a:effectLst>
                  <a:outerShdw blurRad="38100" dist="38100" dir="2700000" algn="tl">
                    <a:srgbClr val="000000">
                      <a:alpha val="43137"/>
                    </a:srgbClr>
                  </a:outerShdw>
                </a:effectLst>
                <a:latin typeface="Georgia" pitchFamily="18" charset="0"/>
              </a:rPr>
              <a:t>from lower-ranking </a:t>
            </a:r>
            <a:r>
              <a:rPr lang="en-US" sz="2800" dirty="0">
                <a:effectLst>
                  <a:outerShdw blurRad="38100" dist="38100" dir="2700000" algn="tl">
                    <a:srgbClr val="000000">
                      <a:alpha val="43137"/>
                    </a:srgbClr>
                  </a:outerShdw>
                </a:effectLst>
                <a:latin typeface="Georgia" pitchFamily="18" charset="0"/>
              </a:rPr>
              <a:t>courts.</a:t>
            </a:r>
            <a:endParaRPr lang="en-US" sz="2600" u="sng" dirty="0">
              <a:effectLst>
                <a:outerShdw blurRad="38100" dist="38100" dir="2700000" algn="tl">
                  <a:srgbClr val="000000">
                    <a:alpha val="43137"/>
                  </a:srgbClr>
                </a:outerShdw>
              </a:effectLst>
              <a:latin typeface="Georgia" pitchFamily="18" charset="0"/>
            </a:endParaRPr>
          </a:p>
        </p:txBody>
      </p:sp>
      <p:pic>
        <p:nvPicPr>
          <p:cNvPr id="5123" name="Picture 3" descr="C:\Users\cross\AppData\Local\Microsoft\Windows\Temporary Internet Files\Content.IE5\RRZ95ND8\MC9000242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200400"/>
            <a:ext cx="4151398" cy="30900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827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Trial Courts</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850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Below the appellate courts </a:t>
            </a:r>
            <a:r>
              <a:rPr lang="en-US" sz="2800" dirty="0" smtClean="0">
                <a:effectLst>
                  <a:outerShdw blurRad="38100" dist="38100" dir="2700000" algn="tl">
                    <a:srgbClr val="000000">
                      <a:alpha val="43137"/>
                    </a:srgbClr>
                  </a:outerShdw>
                </a:effectLst>
                <a:latin typeface="Georgia" pitchFamily="18" charset="0"/>
              </a:rPr>
              <a:t>are the </a:t>
            </a:r>
            <a:r>
              <a:rPr lang="en-US" sz="2800" dirty="0">
                <a:effectLst>
                  <a:outerShdw blurRad="38100" dist="38100" dir="2700000" algn="tl">
                    <a:srgbClr val="000000">
                      <a:alpha val="43137"/>
                    </a:srgbClr>
                  </a:outerShdw>
                </a:effectLst>
                <a:latin typeface="Georgia" pitchFamily="18" charset="0"/>
              </a:rPr>
              <a:t>trial courts of Georgia. </a:t>
            </a:r>
            <a:r>
              <a:rPr lang="en-US" sz="2800" dirty="0" smtClean="0">
                <a:effectLst>
                  <a:outerShdw blurRad="38100" dist="38100" dir="2700000" algn="tl">
                    <a:srgbClr val="000000">
                      <a:alpha val="43137"/>
                    </a:srgbClr>
                  </a:outerShdw>
                </a:effectLst>
                <a:latin typeface="Georgia" pitchFamily="18" charset="0"/>
              </a:rPr>
              <a:t>The </a:t>
            </a:r>
            <a:r>
              <a:rPr lang="en-US" sz="2800" b="1" i="1" dirty="0" smtClean="0">
                <a:effectLst>
                  <a:outerShdw blurRad="38100" dist="38100" dir="2700000" algn="tl">
                    <a:srgbClr val="000000">
                      <a:alpha val="43137"/>
                    </a:srgbClr>
                  </a:outerShdw>
                </a:effectLst>
                <a:latin typeface="Georgia" pitchFamily="18" charset="0"/>
              </a:rPr>
              <a:t>trial </a:t>
            </a:r>
            <a:r>
              <a:rPr lang="en-US" sz="2800" b="1" i="1" dirty="0">
                <a:effectLst>
                  <a:outerShdw blurRad="38100" dist="38100" dir="2700000" algn="tl">
                    <a:srgbClr val="000000">
                      <a:alpha val="43137"/>
                    </a:srgbClr>
                  </a:outerShdw>
                </a:effectLst>
                <a:latin typeface="Georgia" pitchFamily="18" charset="0"/>
              </a:rPr>
              <a:t>courts </a:t>
            </a:r>
            <a:r>
              <a:rPr lang="en-US" sz="2800" dirty="0">
                <a:effectLst>
                  <a:outerShdw blurRad="38100" dist="38100" dir="2700000" algn="tl">
                    <a:srgbClr val="000000">
                      <a:alpha val="43137"/>
                    </a:srgbClr>
                  </a:outerShdw>
                </a:effectLst>
                <a:latin typeface="Georgia" pitchFamily="18" charset="0"/>
              </a:rPr>
              <a:t>hear original </a:t>
            </a:r>
            <a:r>
              <a:rPr lang="en-US" sz="2800" dirty="0" smtClean="0">
                <a:effectLst>
                  <a:outerShdw blurRad="38100" dist="38100" dir="2700000" algn="tl">
                    <a:srgbClr val="000000">
                      <a:alpha val="43137"/>
                    </a:srgbClr>
                  </a:outerShdw>
                </a:effectLst>
                <a:latin typeface="Georgia" pitchFamily="18" charset="0"/>
              </a:rPr>
              <a:t>cases, such </a:t>
            </a:r>
            <a:r>
              <a:rPr lang="en-US" sz="2800" dirty="0">
                <a:effectLst>
                  <a:outerShdw blurRad="38100" dist="38100" dir="2700000" algn="tl">
                    <a:srgbClr val="000000">
                      <a:alpha val="43137"/>
                    </a:srgbClr>
                  </a:outerShdw>
                </a:effectLst>
                <a:latin typeface="Georgia" pitchFamily="18" charset="0"/>
              </a:rPr>
              <a:t>as criminal cases and </a:t>
            </a:r>
            <a:r>
              <a:rPr lang="en-US" sz="2800" dirty="0" smtClean="0">
                <a:effectLst>
                  <a:outerShdw blurRad="38100" dist="38100" dir="2700000" algn="tl">
                    <a:srgbClr val="000000">
                      <a:alpha val="43137"/>
                    </a:srgbClr>
                  </a:outerShdw>
                </a:effectLst>
                <a:latin typeface="Georgia" pitchFamily="18" charset="0"/>
              </a:rPr>
              <a:t>civil cases </a:t>
            </a:r>
            <a:r>
              <a:rPr lang="en-US" sz="2800" dirty="0">
                <a:effectLst>
                  <a:outerShdw blurRad="38100" dist="38100" dir="2700000" algn="tl">
                    <a:srgbClr val="000000">
                      <a:alpha val="43137"/>
                    </a:srgbClr>
                  </a:outerShdw>
                </a:effectLst>
                <a:latin typeface="Georgia" pitchFamily="18" charset="0"/>
              </a:rPr>
              <a:t>between private parties. </a:t>
            </a:r>
            <a:r>
              <a:rPr lang="en-US" sz="2800" dirty="0" smtClean="0">
                <a:effectLst>
                  <a:outerShdw blurRad="38100" dist="38100" dir="2700000" algn="tl">
                    <a:srgbClr val="000000">
                      <a:alpha val="43137"/>
                    </a:srgbClr>
                  </a:outerShdw>
                </a:effectLst>
                <a:latin typeface="Georgia" pitchFamily="18" charset="0"/>
              </a:rPr>
              <a:t>The state’s </a:t>
            </a:r>
            <a:r>
              <a:rPr lang="en-US" sz="2800" dirty="0">
                <a:effectLst>
                  <a:outerShdw blurRad="38100" dist="38100" dir="2700000" algn="tl">
                    <a:srgbClr val="000000">
                      <a:alpha val="43137"/>
                    </a:srgbClr>
                  </a:outerShdw>
                </a:effectLst>
                <a:latin typeface="Georgia" pitchFamily="18" charset="0"/>
              </a:rPr>
              <a:t>trial courts include </a:t>
            </a:r>
            <a:r>
              <a:rPr lang="en-US" sz="2800" b="1" dirty="0">
                <a:effectLst>
                  <a:outerShdw blurRad="38100" dist="38100" dir="2700000" algn="tl">
                    <a:srgbClr val="000000">
                      <a:alpha val="43137"/>
                    </a:srgbClr>
                  </a:outerShdw>
                </a:effectLst>
                <a:latin typeface="Georgia" pitchFamily="18" charset="0"/>
              </a:rPr>
              <a:t>188 </a:t>
            </a:r>
            <a:r>
              <a:rPr lang="en-US" sz="2800" b="1" dirty="0" smtClean="0">
                <a:effectLst>
                  <a:outerShdw blurRad="38100" dist="38100" dir="2700000" algn="tl">
                    <a:srgbClr val="000000">
                      <a:alpha val="43137"/>
                    </a:srgbClr>
                  </a:outerShdw>
                </a:effectLst>
                <a:latin typeface="Georgia" pitchFamily="18" charset="0"/>
              </a:rPr>
              <a:t>superior courts</a:t>
            </a:r>
            <a:r>
              <a:rPr lang="en-US" sz="2800" dirty="0" smtClean="0">
                <a:effectLst>
                  <a:outerShdw blurRad="38100" dist="38100" dir="2700000" algn="tl">
                    <a:srgbClr val="000000">
                      <a:alpha val="43137"/>
                    </a:srgbClr>
                  </a:outerShdw>
                </a:effectLst>
                <a:latin typeface="Georgia" pitchFamily="18" charset="0"/>
              </a:rPr>
              <a:t> </a:t>
            </a:r>
            <a:r>
              <a:rPr lang="en-US" sz="2800" dirty="0">
                <a:effectLst>
                  <a:outerShdw blurRad="38100" dist="38100" dir="2700000" algn="tl">
                    <a:srgbClr val="000000">
                      <a:alpha val="43137"/>
                    </a:srgbClr>
                  </a:outerShdw>
                </a:effectLst>
                <a:latin typeface="Georgia" pitchFamily="18" charset="0"/>
              </a:rPr>
              <a:t>in 49 circuits (regions</a:t>
            </a:r>
            <a:r>
              <a:rPr lang="en-US" sz="2800" dirty="0" smtClean="0">
                <a:effectLst>
                  <a:outerShdw blurRad="38100" dist="38100" dir="2700000" algn="tl">
                    <a:srgbClr val="000000">
                      <a:alpha val="43137"/>
                    </a:srgbClr>
                  </a:outerShdw>
                </a:effectLst>
                <a:latin typeface="Georgia" pitchFamily="18" charset="0"/>
              </a:rPr>
              <a:t>), </a:t>
            </a:r>
            <a:r>
              <a:rPr lang="en-US" sz="2800" b="1" dirty="0" smtClean="0">
                <a:effectLst>
                  <a:outerShdw blurRad="38100" dist="38100" dir="2700000" algn="tl">
                    <a:srgbClr val="000000">
                      <a:alpha val="43137"/>
                    </a:srgbClr>
                  </a:outerShdw>
                </a:effectLst>
                <a:latin typeface="Georgia" pitchFamily="18" charset="0"/>
              </a:rPr>
              <a:t>70 </a:t>
            </a:r>
            <a:r>
              <a:rPr lang="en-US" sz="2800" b="1" dirty="0">
                <a:effectLst>
                  <a:outerShdw blurRad="38100" dist="38100" dir="2700000" algn="tl">
                    <a:srgbClr val="000000">
                      <a:alpha val="43137"/>
                    </a:srgbClr>
                  </a:outerShdw>
                </a:effectLst>
                <a:latin typeface="Georgia" pitchFamily="18" charset="0"/>
              </a:rPr>
              <a:t>state courts</a:t>
            </a:r>
            <a:r>
              <a:rPr lang="en-US" sz="2800" dirty="0">
                <a:effectLst>
                  <a:outerShdw blurRad="38100" dist="38100" dir="2700000" algn="tl">
                    <a:srgbClr val="000000">
                      <a:alpha val="43137"/>
                    </a:srgbClr>
                  </a:outerShdw>
                </a:effectLst>
                <a:latin typeface="Georgia" pitchFamily="18" charset="0"/>
              </a:rPr>
              <a:t>, </a:t>
            </a:r>
            <a:r>
              <a:rPr lang="en-US" sz="2800" b="1" dirty="0">
                <a:effectLst>
                  <a:outerShdw blurRad="38100" dist="38100" dir="2700000" algn="tl">
                    <a:srgbClr val="000000">
                      <a:alpha val="43137"/>
                    </a:srgbClr>
                  </a:outerShdw>
                </a:effectLst>
                <a:latin typeface="Georgia" pitchFamily="18" charset="0"/>
              </a:rPr>
              <a:t>159 </a:t>
            </a:r>
            <a:r>
              <a:rPr lang="en-US" sz="2800" b="1" dirty="0" smtClean="0">
                <a:effectLst>
                  <a:outerShdw blurRad="38100" dist="38100" dir="2700000" algn="tl">
                    <a:srgbClr val="000000">
                      <a:alpha val="43137"/>
                    </a:srgbClr>
                  </a:outerShdw>
                </a:effectLst>
                <a:latin typeface="Georgia" pitchFamily="18" charset="0"/>
              </a:rPr>
              <a:t>probate courts</a:t>
            </a:r>
            <a:r>
              <a:rPr lang="en-US" sz="2800" dirty="0" smtClean="0">
                <a:effectLst>
                  <a:outerShdw blurRad="38100" dist="38100" dir="2700000" algn="tl">
                    <a:srgbClr val="000000">
                      <a:alpha val="43137"/>
                    </a:srgbClr>
                  </a:outerShdw>
                </a:effectLst>
                <a:latin typeface="Georgia" pitchFamily="18" charset="0"/>
              </a:rPr>
              <a:t>, </a:t>
            </a:r>
            <a:r>
              <a:rPr lang="en-US" sz="2800" b="1" dirty="0" smtClean="0">
                <a:effectLst>
                  <a:outerShdw blurRad="38100" dist="38100" dir="2700000" algn="tl">
                    <a:srgbClr val="000000">
                      <a:alpha val="43137"/>
                    </a:srgbClr>
                  </a:outerShdw>
                </a:effectLst>
                <a:latin typeface="Georgia" pitchFamily="18" charset="0"/>
              </a:rPr>
              <a:t>159 </a:t>
            </a:r>
            <a:r>
              <a:rPr lang="en-US" sz="2800" b="1" dirty="0">
                <a:effectLst>
                  <a:outerShdw blurRad="38100" dist="38100" dir="2700000" algn="tl">
                    <a:srgbClr val="000000">
                      <a:alpha val="43137"/>
                    </a:srgbClr>
                  </a:outerShdw>
                </a:effectLst>
                <a:latin typeface="Georgia" pitchFamily="18" charset="0"/>
              </a:rPr>
              <a:t>juvenile courts</a:t>
            </a:r>
            <a:r>
              <a:rPr lang="en-US" sz="2800" dirty="0">
                <a:effectLst>
                  <a:outerShdw blurRad="38100" dist="38100" dir="2700000" algn="tl">
                    <a:srgbClr val="000000">
                      <a:alpha val="43137"/>
                    </a:srgbClr>
                  </a:outerShdw>
                </a:effectLst>
                <a:latin typeface="Georgia" pitchFamily="18" charset="0"/>
              </a:rPr>
              <a:t>, </a:t>
            </a:r>
            <a:r>
              <a:rPr lang="en-US" sz="2800" dirty="0" smtClean="0">
                <a:effectLst>
                  <a:outerShdw blurRad="38100" dist="38100" dir="2700000" algn="tl">
                    <a:srgbClr val="000000">
                      <a:alpha val="43137"/>
                    </a:srgbClr>
                  </a:outerShdw>
                </a:effectLst>
                <a:latin typeface="Georgia" pitchFamily="18" charset="0"/>
              </a:rPr>
              <a:t>and </a:t>
            </a:r>
            <a:r>
              <a:rPr lang="en-US" sz="2800" b="1" dirty="0" smtClean="0">
                <a:effectLst>
                  <a:outerShdw blurRad="38100" dist="38100" dir="2700000" algn="tl">
                    <a:srgbClr val="000000">
                      <a:alpha val="43137"/>
                    </a:srgbClr>
                  </a:outerShdw>
                </a:effectLst>
                <a:latin typeface="Georgia" pitchFamily="18" charset="0"/>
              </a:rPr>
              <a:t>159 magistrate </a:t>
            </a:r>
            <a:r>
              <a:rPr lang="en-US" sz="2800" b="1" dirty="0">
                <a:effectLst>
                  <a:outerShdw blurRad="38100" dist="38100" dir="2700000" algn="tl">
                    <a:srgbClr val="000000">
                      <a:alpha val="43137"/>
                    </a:srgbClr>
                  </a:outerShdw>
                </a:effectLst>
                <a:latin typeface="Georgia" pitchFamily="18" charset="0"/>
              </a:rPr>
              <a:t>courts</a:t>
            </a:r>
            <a:r>
              <a:rPr lang="en-US" sz="2800" dirty="0">
                <a:effectLst>
                  <a:outerShdw blurRad="38100" dist="38100" dir="2700000" algn="tl">
                    <a:srgbClr val="000000">
                      <a:alpha val="43137"/>
                    </a:srgbClr>
                  </a:outerShdw>
                </a:effectLst>
                <a:latin typeface="Georgia" pitchFamily="18" charset="0"/>
              </a:rPr>
              <a:t>. Over </a:t>
            </a:r>
            <a:r>
              <a:rPr lang="en-US" sz="2800" b="1" dirty="0" smtClean="0">
                <a:effectLst>
                  <a:outerShdw blurRad="38100" dist="38100" dir="2700000" algn="tl">
                    <a:srgbClr val="000000">
                      <a:alpha val="43137"/>
                    </a:srgbClr>
                  </a:outerShdw>
                </a:effectLst>
                <a:latin typeface="Georgia" pitchFamily="18" charset="0"/>
              </a:rPr>
              <a:t>400 municipal </a:t>
            </a:r>
            <a:r>
              <a:rPr lang="en-US" sz="2800" b="1" dirty="0">
                <a:effectLst>
                  <a:outerShdw blurRad="38100" dist="38100" dir="2700000" algn="tl">
                    <a:srgbClr val="000000">
                      <a:alpha val="43137"/>
                    </a:srgbClr>
                  </a:outerShdw>
                </a:effectLst>
                <a:latin typeface="Georgia" pitchFamily="18" charset="0"/>
              </a:rPr>
              <a:t>(city) courts and </a:t>
            </a:r>
            <a:r>
              <a:rPr lang="en-US" sz="2800" b="1" dirty="0" smtClean="0">
                <a:effectLst>
                  <a:outerShdw blurRad="38100" dist="38100" dir="2700000" algn="tl">
                    <a:srgbClr val="000000">
                      <a:alpha val="43137"/>
                    </a:srgbClr>
                  </a:outerShdw>
                </a:effectLst>
                <a:latin typeface="Georgia" pitchFamily="18" charset="0"/>
              </a:rPr>
              <a:t>special courts </a:t>
            </a:r>
            <a:r>
              <a:rPr lang="en-US" sz="2800" dirty="0">
                <a:effectLst>
                  <a:outerShdw blurRad="38100" dist="38100" dir="2700000" algn="tl">
                    <a:srgbClr val="000000">
                      <a:alpha val="43137"/>
                    </a:srgbClr>
                  </a:outerShdw>
                </a:effectLst>
                <a:latin typeface="Georgia" pitchFamily="18" charset="0"/>
              </a:rPr>
              <a:t>are also part of Georgia’s </a:t>
            </a:r>
            <a:r>
              <a:rPr lang="en-US" sz="2800" dirty="0" smtClean="0">
                <a:effectLst>
                  <a:outerShdw blurRad="38100" dist="38100" dir="2700000" algn="tl">
                    <a:srgbClr val="000000">
                      <a:alpha val="43137"/>
                    </a:srgbClr>
                  </a:outerShdw>
                </a:effectLst>
                <a:latin typeface="Georgia" pitchFamily="18" charset="0"/>
              </a:rPr>
              <a:t>judicial branch</a:t>
            </a:r>
            <a:r>
              <a:rPr lang="en-US" sz="2800" dirty="0">
                <a:effectLst>
                  <a:outerShdw blurRad="38100" dist="38100" dir="2700000" algn="tl">
                    <a:srgbClr val="000000">
                      <a:alpha val="43137"/>
                    </a:srgbClr>
                  </a:outerShdw>
                </a:effectLst>
                <a:latin typeface="Georgia" pitchFamily="18" charset="0"/>
              </a:rPr>
              <a:t>.</a:t>
            </a:r>
            <a:endParaRPr lang="en-US" sz="2600" b="1" u="sng" dirty="0" smtClean="0">
              <a:effectLst>
                <a:outerShdw blurRad="38100" dist="38100" dir="2700000" algn="tl">
                  <a:srgbClr val="000000">
                    <a:alpha val="43137"/>
                  </a:srgbClr>
                </a:outerShdw>
              </a:effectLst>
              <a:latin typeface="Georgia" pitchFamily="18" charset="0"/>
            </a:endParaRPr>
          </a:p>
        </p:txBody>
      </p:sp>
      <p:pic>
        <p:nvPicPr>
          <p:cNvPr id="6146" name="Picture 2" descr="C:\Users\cross\AppData\Local\Microsoft\Windows\Temporary Internet Files\Content.IE5\02IIN53A\MC9000344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0"/>
            <a:ext cx="3651564" cy="34689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326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Courts</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lnSpcReduction="1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dirty="0">
                <a:effectLst>
                  <a:outerShdw blurRad="38100" dist="38100" dir="2700000" algn="tl">
                    <a:srgbClr val="000000">
                      <a:alpha val="43137"/>
                    </a:srgbClr>
                  </a:outerShdw>
                </a:effectLst>
                <a:latin typeface="Georgia" pitchFamily="18" charset="0"/>
              </a:rPr>
              <a:t>Each court has a special </a:t>
            </a:r>
            <a:r>
              <a:rPr lang="en-US" b="1" i="1" dirty="0" smtClean="0">
                <a:effectLst>
                  <a:outerShdw blurRad="38100" dist="38100" dir="2700000" algn="tl">
                    <a:srgbClr val="000000">
                      <a:alpha val="43137"/>
                    </a:srgbClr>
                  </a:outerShdw>
                </a:effectLst>
                <a:latin typeface="Georgia" pitchFamily="18" charset="0"/>
              </a:rPr>
              <a:t>jurisdiction </a:t>
            </a:r>
            <a:r>
              <a:rPr lang="en-US" dirty="0" smtClean="0">
                <a:effectLst>
                  <a:outerShdw blurRad="38100" dist="38100" dir="2700000" algn="tl">
                    <a:srgbClr val="000000">
                      <a:alpha val="43137"/>
                    </a:srgbClr>
                  </a:outerShdw>
                </a:effectLst>
                <a:latin typeface="Georgia" pitchFamily="18" charset="0"/>
              </a:rPr>
              <a:t>(the </a:t>
            </a:r>
            <a:r>
              <a:rPr lang="en-US" dirty="0">
                <a:effectLst>
                  <a:outerShdw blurRad="38100" dist="38100" dir="2700000" algn="tl">
                    <a:srgbClr val="000000">
                      <a:alpha val="43137"/>
                    </a:srgbClr>
                  </a:outerShdw>
                </a:effectLst>
                <a:latin typeface="Georgia" pitchFamily="18" charset="0"/>
              </a:rPr>
              <a:t>range of actions </a:t>
            </a:r>
            <a:r>
              <a:rPr lang="en-US" dirty="0" smtClean="0">
                <a:effectLst>
                  <a:outerShdw blurRad="38100" dist="38100" dir="2700000" algn="tl">
                    <a:srgbClr val="000000">
                      <a:alpha val="43137"/>
                    </a:srgbClr>
                  </a:outerShdw>
                </a:effectLst>
                <a:latin typeface="Georgia" pitchFamily="18" charset="0"/>
              </a:rPr>
              <a:t>over which </a:t>
            </a:r>
            <a:r>
              <a:rPr lang="en-US" dirty="0">
                <a:effectLst>
                  <a:outerShdw blurRad="38100" dist="38100" dir="2700000" algn="tl">
                    <a:srgbClr val="000000">
                      <a:alpha val="43137"/>
                    </a:srgbClr>
                  </a:outerShdw>
                </a:effectLst>
                <a:latin typeface="Georgia" pitchFamily="18" charset="0"/>
              </a:rPr>
              <a:t>the court has control or influence). For example, the juvenile </a:t>
            </a:r>
            <a:r>
              <a:rPr lang="en-US" dirty="0" smtClean="0">
                <a:effectLst>
                  <a:outerShdw blurRad="38100" dist="38100" dir="2700000" algn="tl">
                    <a:srgbClr val="000000">
                      <a:alpha val="43137"/>
                    </a:srgbClr>
                  </a:outerShdw>
                </a:effectLst>
                <a:latin typeface="Georgia" pitchFamily="18" charset="0"/>
              </a:rPr>
              <a:t>court handles </a:t>
            </a:r>
            <a:r>
              <a:rPr lang="en-US" dirty="0">
                <a:effectLst>
                  <a:outerShdw blurRad="38100" dist="38100" dir="2700000" algn="tl">
                    <a:srgbClr val="000000">
                      <a:alpha val="43137"/>
                    </a:srgbClr>
                  </a:outerShdw>
                </a:effectLst>
                <a:latin typeface="Georgia" pitchFamily="18" charset="0"/>
              </a:rPr>
              <a:t>cases involving persons under the age of seventeen. The probate </a:t>
            </a:r>
            <a:r>
              <a:rPr lang="en-US" dirty="0" smtClean="0">
                <a:effectLst>
                  <a:outerShdw blurRad="38100" dist="38100" dir="2700000" algn="tl">
                    <a:srgbClr val="000000">
                      <a:alpha val="43137"/>
                    </a:srgbClr>
                  </a:outerShdw>
                </a:effectLst>
                <a:latin typeface="Georgia" pitchFamily="18" charset="0"/>
              </a:rPr>
              <a:t>court deals </a:t>
            </a:r>
            <a:r>
              <a:rPr lang="en-US" dirty="0">
                <a:effectLst>
                  <a:outerShdw blurRad="38100" dist="38100" dir="2700000" algn="tl">
                    <a:srgbClr val="000000">
                      <a:alpha val="43137"/>
                    </a:srgbClr>
                  </a:outerShdw>
                </a:effectLst>
                <a:latin typeface="Georgia" pitchFamily="18" charset="0"/>
              </a:rPr>
              <a:t>with the wills and estates of deceased persons. Magistrate courts </a:t>
            </a:r>
            <a:r>
              <a:rPr lang="en-US" dirty="0" smtClean="0">
                <a:effectLst>
                  <a:outerShdw blurRad="38100" dist="38100" dir="2700000" algn="tl">
                    <a:srgbClr val="000000">
                      <a:alpha val="43137"/>
                    </a:srgbClr>
                  </a:outerShdw>
                </a:effectLst>
                <a:latin typeface="Georgia" pitchFamily="18" charset="0"/>
              </a:rPr>
              <a:t>can only </a:t>
            </a:r>
            <a:r>
              <a:rPr lang="en-US" dirty="0">
                <a:effectLst>
                  <a:outerShdw blurRad="38100" dist="38100" dir="2700000" algn="tl">
                    <a:srgbClr val="000000">
                      <a:alpha val="43137"/>
                    </a:srgbClr>
                  </a:outerShdw>
                </a:effectLst>
                <a:latin typeface="Georgia" pitchFamily="18" charset="0"/>
              </a:rPr>
              <a:t>hear civil cases involving sums under $15,000.</a:t>
            </a:r>
            <a:endParaRPr lang="en-US" sz="2600" b="1" u="sng" dirty="0" smtClean="0">
              <a:effectLst>
                <a:outerShdw blurRad="38100" dist="38100" dir="2700000" algn="tl">
                  <a:srgbClr val="000000">
                    <a:alpha val="43137"/>
                  </a:srgbClr>
                </a:outerShdw>
              </a:effectLst>
              <a:latin typeface="Georgia" pitchFamily="18" charset="0"/>
            </a:endParaRPr>
          </a:p>
        </p:txBody>
      </p:sp>
      <p:pic>
        <p:nvPicPr>
          <p:cNvPr id="7171" name="Picture 3" descr="C:\Users\cross\AppData\Local\Microsoft\Windows\Temporary Internet Files\Content.IE5\SWF8UZSQ\MC9003327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3124200"/>
            <a:ext cx="3319055" cy="33409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60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Georgia’s Jury System</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850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An important part of Georgia’s court system is the concept of a jury </a:t>
            </a:r>
            <a:r>
              <a:rPr lang="en-US" sz="2800" dirty="0" smtClean="0">
                <a:effectLst>
                  <a:outerShdw blurRad="38100" dist="38100" dir="2700000" algn="tl">
                    <a:srgbClr val="000000">
                      <a:alpha val="43137"/>
                    </a:srgbClr>
                  </a:outerShdw>
                </a:effectLst>
                <a:latin typeface="Georgia" pitchFamily="18" charset="0"/>
              </a:rPr>
              <a:t>trial, a </a:t>
            </a:r>
            <a:r>
              <a:rPr lang="en-US" sz="2800" dirty="0">
                <a:effectLst>
                  <a:outerShdw blurRad="38100" dist="38100" dir="2700000" algn="tl">
                    <a:srgbClr val="000000">
                      <a:alpha val="43137"/>
                    </a:srgbClr>
                  </a:outerShdw>
                </a:effectLst>
                <a:latin typeface="Georgia" pitchFamily="18" charset="0"/>
              </a:rPr>
              <a:t>trial before one’s peers. There are two types of juries—a grand jury and </a:t>
            </a:r>
            <a:r>
              <a:rPr lang="en-US" sz="2800" dirty="0" smtClean="0">
                <a:effectLst>
                  <a:outerShdw blurRad="38100" dist="38100" dir="2700000" algn="tl">
                    <a:srgbClr val="000000">
                      <a:alpha val="43137"/>
                    </a:srgbClr>
                  </a:outerShdw>
                </a:effectLst>
                <a:latin typeface="Georgia" pitchFamily="18" charset="0"/>
              </a:rPr>
              <a:t>a trial </a:t>
            </a:r>
            <a:r>
              <a:rPr lang="en-US" sz="2800" dirty="0">
                <a:effectLst>
                  <a:outerShdw blurRad="38100" dist="38100" dir="2700000" algn="tl">
                    <a:srgbClr val="000000">
                      <a:alpha val="43137"/>
                    </a:srgbClr>
                  </a:outerShdw>
                </a:effectLst>
                <a:latin typeface="Georgia" pitchFamily="18" charset="0"/>
              </a:rPr>
              <a:t>jury. The </a:t>
            </a:r>
            <a:r>
              <a:rPr lang="en-US" sz="2800" b="1" i="1" dirty="0">
                <a:effectLst>
                  <a:outerShdw blurRad="38100" dist="38100" dir="2700000" algn="tl">
                    <a:srgbClr val="000000">
                      <a:alpha val="43137"/>
                    </a:srgbClr>
                  </a:outerShdw>
                </a:effectLst>
                <a:latin typeface="Georgia" pitchFamily="18" charset="0"/>
              </a:rPr>
              <a:t>grand jury </a:t>
            </a:r>
            <a:r>
              <a:rPr lang="en-US" sz="2800" dirty="0">
                <a:effectLst>
                  <a:outerShdw blurRad="38100" dist="38100" dir="2700000" algn="tl">
                    <a:srgbClr val="000000">
                      <a:alpha val="43137"/>
                    </a:srgbClr>
                  </a:outerShdw>
                </a:effectLst>
                <a:latin typeface="Georgia" pitchFamily="18" charset="0"/>
              </a:rPr>
              <a:t>determines whether or not persons accused </a:t>
            </a:r>
            <a:r>
              <a:rPr lang="en-US" sz="2800" dirty="0" smtClean="0">
                <a:effectLst>
                  <a:outerShdw blurRad="38100" dist="38100" dir="2700000" algn="tl">
                    <a:srgbClr val="000000">
                      <a:alpha val="43137"/>
                    </a:srgbClr>
                  </a:outerShdw>
                </a:effectLst>
                <a:latin typeface="Georgia" pitchFamily="18" charset="0"/>
              </a:rPr>
              <a:t>of crimes </a:t>
            </a:r>
            <a:r>
              <a:rPr lang="en-US" sz="2800" dirty="0">
                <a:effectLst>
                  <a:outerShdw blurRad="38100" dist="38100" dir="2700000" algn="tl">
                    <a:srgbClr val="000000">
                      <a:alpha val="43137"/>
                    </a:srgbClr>
                  </a:outerShdw>
                </a:effectLst>
                <a:latin typeface="Georgia" pitchFamily="18" charset="0"/>
              </a:rPr>
              <a:t>should be </a:t>
            </a:r>
            <a:r>
              <a:rPr lang="en-US" sz="2800" dirty="0" smtClean="0">
                <a:effectLst>
                  <a:outerShdw blurRad="38100" dist="38100" dir="2700000" algn="tl">
                    <a:srgbClr val="000000">
                      <a:alpha val="43137"/>
                    </a:srgbClr>
                  </a:outerShdw>
                </a:effectLst>
                <a:latin typeface="Georgia" pitchFamily="18" charset="0"/>
              </a:rPr>
              <a:t>officially charged </a:t>
            </a:r>
            <a:r>
              <a:rPr lang="en-US" sz="2800" dirty="0">
                <a:effectLst>
                  <a:outerShdw blurRad="38100" dist="38100" dir="2700000" algn="tl">
                    <a:srgbClr val="000000">
                      <a:alpha val="43137"/>
                    </a:srgbClr>
                  </a:outerShdw>
                </a:effectLst>
                <a:latin typeface="Georgia" pitchFamily="18" charset="0"/>
              </a:rPr>
              <a:t>and required to stand trial. </a:t>
            </a:r>
            <a:r>
              <a:rPr lang="en-US" sz="2800" dirty="0" smtClean="0">
                <a:effectLst>
                  <a:outerShdw blurRad="38100" dist="38100" dir="2700000" algn="tl">
                    <a:srgbClr val="000000">
                      <a:alpha val="43137"/>
                    </a:srgbClr>
                  </a:outerShdw>
                </a:effectLst>
                <a:latin typeface="Georgia" pitchFamily="18" charset="0"/>
              </a:rPr>
              <a:t>A </a:t>
            </a:r>
            <a:r>
              <a:rPr lang="en-US" sz="2800" b="1" i="1" dirty="0" smtClean="0">
                <a:effectLst>
                  <a:outerShdw blurRad="38100" dist="38100" dir="2700000" algn="tl">
                    <a:srgbClr val="000000">
                      <a:alpha val="43137"/>
                    </a:srgbClr>
                  </a:outerShdw>
                </a:effectLst>
                <a:latin typeface="Georgia" pitchFamily="18" charset="0"/>
              </a:rPr>
              <a:t>trial </a:t>
            </a:r>
            <a:r>
              <a:rPr lang="en-US" sz="2800" b="1" i="1" dirty="0">
                <a:effectLst>
                  <a:outerShdw blurRad="38100" dist="38100" dir="2700000" algn="tl">
                    <a:srgbClr val="000000">
                      <a:alpha val="43137"/>
                    </a:srgbClr>
                  </a:outerShdw>
                </a:effectLst>
                <a:latin typeface="Georgia" pitchFamily="18" charset="0"/>
              </a:rPr>
              <a:t>jury </a:t>
            </a:r>
            <a:r>
              <a:rPr lang="en-US" sz="2800" dirty="0">
                <a:effectLst>
                  <a:outerShdw blurRad="38100" dist="38100" dir="2700000" algn="tl">
                    <a:srgbClr val="000000">
                      <a:alpha val="43137"/>
                    </a:srgbClr>
                  </a:outerShdw>
                </a:effectLst>
                <a:latin typeface="Georgia" pitchFamily="18" charset="0"/>
              </a:rPr>
              <a:t>is a group of citizens who are charged with judging a </a:t>
            </a:r>
            <a:r>
              <a:rPr lang="en-US" sz="2800" dirty="0" smtClean="0">
                <a:effectLst>
                  <a:outerShdw blurRad="38100" dist="38100" dir="2700000" algn="tl">
                    <a:srgbClr val="000000">
                      <a:alpha val="43137"/>
                    </a:srgbClr>
                  </a:outerShdw>
                </a:effectLst>
                <a:latin typeface="Georgia" pitchFamily="18" charset="0"/>
              </a:rPr>
              <a:t>person charged </a:t>
            </a:r>
            <a:r>
              <a:rPr lang="en-US" sz="2800" dirty="0">
                <a:effectLst>
                  <a:outerShdw blurRad="38100" dist="38100" dir="2700000" algn="tl">
                    <a:srgbClr val="000000">
                      <a:alpha val="43137"/>
                    </a:srgbClr>
                  </a:outerShdw>
                </a:effectLst>
                <a:latin typeface="Georgia" pitchFamily="18" charset="0"/>
              </a:rPr>
              <a:t>with a crime.</a:t>
            </a:r>
            <a:endParaRPr lang="en-US" sz="2600" dirty="0" smtClean="0">
              <a:effectLst>
                <a:outerShdw blurRad="38100" dist="38100" dir="2700000" algn="tl">
                  <a:srgbClr val="000000">
                    <a:alpha val="43137"/>
                  </a:srgbClr>
                </a:outerShdw>
              </a:effectLst>
              <a:latin typeface="Georgia" pitchFamily="18" charset="0"/>
            </a:endParaRPr>
          </a:p>
        </p:txBody>
      </p:sp>
      <p:pic>
        <p:nvPicPr>
          <p:cNvPr id="8194" name="Picture 2" descr="C:\Users\cross\AppData\Local\Microsoft\Windows\Temporary Internet Files\Content.IE5\CYWYP82O\MM90017819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3733800"/>
            <a:ext cx="4562782" cy="1885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184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effectLst>
                  <a:outerShdw blurRad="38100" dist="38100" dir="2700000" algn="tl">
                    <a:srgbClr val="000000">
                      <a:alpha val="43137"/>
                    </a:srgbClr>
                  </a:outerShdw>
                </a:effectLst>
                <a:latin typeface="Georgia" pitchFamily="18" charset="0"/>
              </a:rPr>
              <a:t>Judicial Branch of Georgia’s Government</a:t>
            </a:r>
            <a:endParaRPr lang="en-US" b="1" dirty="0">
              <a:effectLst>
                <a:outerShdw blurRad="38100" dist="38100" dir="2700000" algn="tl">
                  <a:srgbClr val="000000">
                    <a:alpha val="43137"/>
                  </a:srgbClr>
                </a:outerShdw>
              </a:effectLst>
              <a:latin typeface="Georgia" pitchFamily="18" charset="0"/>
            </a:endParaRPr>
          </a:p>
        </p:txBody>
      </p:sp>
      <p:sp>
        <p:nvSpPr>
          <p:cNvPr id="3" name="Subtitle 2"/>
          <p:cNvSpPr>
            <a:spLocks noGrp="1"/>
          </p:cNvSpPr>
          <p:nvPr>
            <p:ph type="subTitle" idx="1"/>
          </p:nvPr>
        </p:nvSpPr>
        <p:spPr/>
        <p:txBody>
          <a:bodyPr/>
          <a:lstStyle/>
          <a:p>
            <a:r>
              <a:rPr lang="en-US" dirty="0" smtClean="0">
                <a:effectLst>
                  <a:outerShdw blurRad="38100" dist="38100" dir="2700000" algn="tl">
                    <a:srgbClr val="000000">
                      <a:alpha val="43137"/>
                    </a:srgbClr>
                  </a:outerShdw>
                </a:effectLst>
                <a:latin typeface="Georgia" pitchFamily="18" charset="0"/>
              </a:rPr>
              <a:t>SS8CGa,b,c,&amp;d</a:t>
            </a:r>
            <a:endParaRPr lang="en-US" dirty="0">
              <a:effectLst>
                <a:outerShdw blurRad="38100" dist="38100" dir="2700000" algn="tl">
                  <a:srgbClr val="000000">
                    <a:alpha val="43137"/>
                  </a:srgbClr>
                </a:outerShdw>
              </a:effectLst>
              <a:latin typeface="Georgia" pitchFamily="18" charset="0"/>
            </a:endParaRPr>
          </a:p>
        </p:txBody>
      </p:sp>
    </p:spTree>
    <p:extLst>
      <p:ext uri="{BB962C8B-B14F-4D97-AF65-F5344CB8AC3E}">
        <p14:creationId xmlns:p14="http://schemas.microsoft.com/office/powerpoint/2010/main" val="1737659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Georgia’s Judicial Branch</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dirty="0">
                <a:effectLst>
                  <a:outerShdw blurRad="38100" dist="38100" dir="2700000" algn="tl">
                    <a:srgbClr val="000000">
                      <a:alpha val="43137"/>
                    </a:srgbClr>
                  </a:outerShdw>
                </a:effectLst>
                <a:latin typeface="Georgia" pitchFamily="18" charset="0"/>
              </a:rPr>
              <a:t>The judicial branch of government consists of the state’s courts. Their role </a:t>
            </a:r>
            <a:r>
              <a:rPr lang="en-US" dirty="0" smtClean="0">
                <a:effectLst>
                  <a:outerShdw blurRad="38100" dist="38100" dir="2700000" algn="tl">
                    <a:srgbClr val="000000">
                      <a:alpha val="43137"/>
                    </a:srgbClr>
                  </a:outerShdw>
                </a:effectLst>
                <a:latin typeface="Georgia" pitchFamily="18" charset="0"/>
              </a:rPr>
              <a:t>is to </a:t>
            </a:r>
            <a:r>
              <a:rPr lang="en-US" dirty="0">
                <a:effectLst>
                  <a:outerShdw blurRad="38100" dist="38100" dir="2700000" algn="tl">
                    <a:srgbClr val="000000">
                      <a:alpha val="43137"/>
                    </a:srgbClr>
                  </a:outerShdw>
                </a:effectLst>
                <a:latin typeface="Georgia" pitchFamily="18" charset="0"/>
              </a:rPr>
              <a:t>interpret the state constitution, protect the legal rights of citizens, </a:t>
            </a:r>
            <a:r>
              <a:rPr lang="en-US" dirty="0" smtClean="0">
                <a:effectLst>
                  <a:outerShdw blurRad="38100" dist="38100" dir="2700000" algn="tl">
                    <a:srgbClr val="000000">
                      <a:alpha val="43137"/>
                    </a:srgbClr>
                  </a:outerShdw>
                </a:effectLst>
                <a:latin typeface="Georgia" pitchFamily="18" charset="0"/>
              </a:rPr>
              <a:t>and enforce </a:t>
            </a:r>
            <a:r>
              <a:rPr lang="en-US" dirty="0">
                <a:effectLst>
                  <a:outerShdw blurRad="38100" dist="38100" dir="2700000" algn="tl">
                    <a:srgbClr val="000000">
                      <a:alpha val="43137"/>
                    </a:srgbClr>
                  </a:outerShdw>
                </a:effectLst>
                <a:latin typeface="Georgia" pitchFamily="18" charset="0"/>
              </a:rPr>
              <a:t>the laws of the state. Courts enforce constitutional laws, </a:t>
            </a:r>
            <a:r>
              <a:rPr lang="en-US" dirty="0" smtClean="0">
                <a:effectLst>
                  <a:outerShdw blurRad="38100" dist="38100" dir="2700000" algn="tl">
                    <a:srgbClr val="000000">
                      <a:alpha val="43137"/>
                    </a:srgbClr>
                  </a:outerShdw>
                </a:effectLst>
                <a:latin typeface="Georgia" pitchFamily="18" charset="0"/>
              </a:rPr>
              <a:t>statutory laws </a:t>
            </a:r>
            <a:r>
              <a:rPr lang="en-US" dirty="0">
                <a:effectLst>
                  <a:outerShdw blurRad="38100" dist="38100" dir="2700000" algn="tl">
                    <a:srgbClr val="000000">
                      <a:alpha val="43137"/>
                    </a:srgbClr>
                  </a:outerShdw>
                </a:effectLst>
                <a:latin typeface="Georgia" pitchFamily="18" charset="0"/>
              </a:rPr>
              <a:t>(those passed by the General Assembly), administrative laws (</a:t>
            </a:r>
            <a:r>
              <a:rPr lang="en-US" dirty="0" smtClean="0">
                <a:effectLst>
                  <a:outerShdw blurRad="38100" dist="38100" dir="2700000" algn="tl">
                    <a:srgbClr val="000000">
                      <a:alpha val="43137"/>
                    </a:srgbClr>
                  </a:outerShdw>
                </a:effectLst>
                <a:latin typeface="Georgia" pitchFamily="18" charset="0"/>
              </a:rPr>
              <a:t>regulations of </a:t>
            </a:r>
            <a:r>
              <a:rPr lang="en-US" dirty="0">
                <a:effectLst>
                  <a:outerShdw blurRad="38100" dist="38100" dir="2700000" algn="tl">
                    <a:srgbClr val="000000">
                      <a:alpha val="43137"/>
                    </a:srgbClr>
                  </a:outerShdw>
                </a:effectLst>
                <a:latin typeface="Georgia" pitchFamily="18" charset="0"/>
              </a:rPr>
              <a:t>executive branch agencies), and case laws (court interpretations </a:t>
            </a:r>
            <a:r>
              <a:rPr lang="en-US" dirty="0" smtClean="0">
                <a:effectLst>
                  <a:outerShdw blurRad="38100" dist="38100" dir="2700000" algn="tl">
                    <a:srgbClr val="000000">
                      <a:alpha val="43137"/>
                    </a:srgbClr>
                  </a:outerShdw>
                </a:effectLst>
                <a:latin typeface="Georgia" pitchFamily="18" charset="0"/>
              </a:rPr>
              <a:t>of written </a:t>
            </a:r>
            <a:r>
              <a:rPr lang="en-US" dirty="0">
                <a:effectLst>
                  <a:outerShdw blurRad="38100" dist="38100" dir="2700000" algn="tl">
                    <a:srgbClr val="000000">
                      <a:alpha val="43137"/>
                    </a:srgbClr>
                  </a:outerShdw>
                </a:effectLst>
                <a:latin typeface="Georgia" pitchFamily="18" charset="0"/>
              </a:rPr>
              <a:t>laws).</a:t>
            </a:r>
            <a:endParaRPr lang="en-US" dirty="0" smtClean="0">
              <a:effectLst>
                <a:outerShdw blurRad="38100" dist="38100" dir="2700000" algn="tl">
                  <a:srgbClr val="000000">
                    <a:alpha val="43137"/>
                  </a:srgbClr>
                </a:outerShdw>
              </a:effectLst>
              <a:latin typeface="Georgia" pitchFamily="18" charset="0"/>
            </a:endParaRPr>
          </a:p>
        </p:txBody>
      </p:sp>
      <p:pic>
        <p:nvPicPr>
          <p:cNvPr id="1026" name="Picture 2" descr="C:\Users\cross\AppData\Local\Microsoft\Windows\Temporary Internet Files\Content.IE5\CYWYP82O\MM90028403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67000"/>
            <a:ext cx="3200400" cy="3200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66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Georgia’s Judicial Branch</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dirty="0">
                <a:effectLst>
                  <a:outerShdw blurRad="38100" dist="38100" dir="2700000" algn="tl">
                    <a:srgbClr val="000000">
                      <a:alpha val="43137"/>
                    </a:srgbClr>
                  </a:outerShdw>
                </a:effectLst>
                <a:latin typeface="Georgia" pitchFamily="18" charset="0"/>
              </a:rPr>
              <a:t>The courts protect citizens from abuses by government by ensuring </a:t>
            </a:r>
            <a:r>
              <a:rPr lang="en-US" dirty="0" smtClean="0">
                <a:effectLst>
                  <a:outerShdw blurRad="38100" dist="38100" dir="2700000" algn="tl">
                    <a:srgbClr val="000000">
                      <a:alpha val="43137"/>
                    </a:srgbClr>
                  </a:outerShdw>
                </a:effectLst>
                <a:latin typeface="Georgia" pitchFamily="18" charset="0"/>
              </a:rPr>
              <a:t>that each </a:t>
            </a:r>
            <a:r>
              <a:rPr lang="en-US" dirty="0">
                <a:effectLst>
                  <a:outerShdw blurRad="38100" dist="38100" dir="2700000" algn="tl">
                    <a:srgbClr val="000000">
                      <a:alpha val="43137"/>
                    </a:srgbClr>
                  </a:outerShdw>
                </a:effectLst>
                <a:latin typeface="Georgia" pitchFamily="18" charset="0"/>
              </a:rPr>
              <a:t>citizen has “</a:t>
            </a:r>
            <a:r>
              <a:rPr lang="en-US" i="1" dirty="0">
                <a:effectLst>
                  <a:outerShdw blurRad="38100" dist="38100" dir="2700000" algn="tl">
                    <a:srgbClr val="000000">
                      <a:alpha val="43137"/>
                    </a:srgbClr>
                  </a:outerShdw>
                </a:effectLst>
                <a:latin typeface="Georgia" pitchFamily="18" charset="0"/>
              </a:rPr>
              <a:t>due process of law</a:t>
            </a:r>
            <a:r>
              <a:rPr lang="en-US" dirty="0">
                <a:effectLst>
                  <a:outerShdw blurRad="38100" dist="38100" dir="2700000" algn="tl">
                    <a:srgbClr val="000000">
                      <a:alpha val="43137"/>
                    </a:srgbClr>
                  </a:outerShdw>
                </a:effectLst>
                <a:latin typeface="Georgia" pitchFamily="18" charset="0"/>
              </a:rPr>
              <a:t>.” The U.S. Constitution says no </a:t>
            </a:r>
            <a:r>
              <a:rPr lang="en-US" dirty="0" smtClean="0">
                <a:effectLst>
                  <a:outerShdw blurRad="38100" dist="38100" dir="2700000" algn="tl">
                    <a:srgbClr val="000000">
                      <a:alpha val="43137"/>
                    </a:srgbClr>
                  </a:outerShdw>
                </a:effectLst>
                <a:latin typeface="Georgia" pitchFamily="18" charset="0"/>
              </a:rPr>
              <a:t>state can </a:t>
            </a:r>
            <a:r>
              <a:rPr lang="en-US" dirty="0">
                <a:effectLst>
                  <a:outerShdw blurRad="38100" dist="38100" dir="2700000" algn="tl">
                    <a:srgbClr val="000000">
                      <a:alpha val="43137"/>
                    </a:srgbClr>
                  </a:outerShdw>
                </a:effectLst>
                <a:latin typeface="Georgia" pitchFamily="18" charset="0"/>
              </a:rPr>
              <a:t>deprive any citizen of life, liberty, or property without due process </a:t>
            </a:r>
            <a:r>
              <a:rPr lang="en-US" dirty="0" smtClean="0">
                <a:effectLst>
                  <a:outerShdw blurRad="38100" dist="38100" dir="2700000" algn="tl">
                    <a:srgbClr val="000000">
                      <a:alpha val="43137"/>
                    </a:srgbClr>
                  </a:outerShdw>
                </a:effectLst>
                <a:latin typeface="Georgia" pitchFamily="18" charset="0"/>
              </a:rPr>
              <a:t>of law</a:t>
            </a:r>
            <a:r>
              <a:rPr lang="en-US" dirty="0">
                <a:effectLst>
                  <a:outerShdw blurRad="38100" dist="38100" dir="2700000" algn="tl">
                    <a:srgbClr val="000000">
                      <a:alpha val="43137"/>
                    </a:srgbClr>
                  </a:outerShdw>
                </a:effectLst>
                <a:latin typeface="Georgia" pitchFamily="18" charset="0"/>
              </a:rPr>
              <a:t>. This means that persons arrested for a crime have the right to have </a:t>
            </a:r>
            <a:r>
              <a:rPr lang="en-US" dirty="0" smtClean="0">
                <a:effectLst>
                  <a:outerShdw blurRad="38100" dist="38100" dir="2700000" algn="tl">
                    <a:srgbClr val="000000">
                      <a:alpha val="43137"/>
                    </a:srgbClr>
                  </a:outerShdw>
                </a:effectLst>
                <a:latin typeface="Georgia" pitchFamily="18" charset="0"/>
              </a:rPr>
              <a:t>a lawyer </a:t>
            </a:r>
            <a:r>
              <a:rPr lang="en-US" dirty="0">
                <a:effectLst>
                  <a:outerShdw blurRad="38100" dist="38100" dir="2700000" algn="tl">
                    <a:srgbClr val="000000">
                      <a:alpha val="43137"/>
                    </a:srgbClr>
                  </a:outerShdw>
                </a:effectLst>
                <a:latin typeface="Georgia" pitchFamily="18" charset="0"/>
              </a:rPr>
              <a:t>present during questioning. Individuals must be given a speedy, </a:t>
            </a:r>
            <a:r>
              <a:rPr lang="en-US" dirty="0" smtClean="0">
                <a:effectLst>
                  <a:outerShdw blurRad="38100" dist="38100" dir="2700000" algn="tl">
                    <a:srgbClr val="000000">
                      <a:alpha val="43137"/>
                    </a:srgbClr>
                  </a:outerShdw>
                </a:effectLst>
                <a:latin typeface="Georgia" pitchFamily="18" charset="0"/>
              </a:rPr>
              <a:t>public trial </a:t>
            </a:r>
            <a:r>
              <a:rPr lang="en-US" dirty="0">
                <a:effectLst>
                  <a:outerShdw blurRad="38100" dist="38100" dir="2700000" algn="tl">
                    <a:srgbClr val="000000">
                      <a:alpha val="43137"/>
                    </a:srgbClr>
                  </a:outerShdw>
                </a:effectLst>
                <a:latin typeface="Georgia" pitchFamily="18" charset="0"/>
              </a:rPr>
              <a:t>before a fair judge and jury. They may face and question witnesses, </a:t>
            </a:r>
            <a:r>
              <a:rPr lang="en-US" dirty="0" smtClean="0">
                <a:effectLst>
                  <a:outerShdw blurRad="38100" dist="38100" dir="2700000" algn="tl">
                    <a:srgbClr val="000000">
                      <a:alpha val="43137"/>
                    </a:srgbClr>
                  </a:outerShdw>
                </a:effectLst>
                <a:latin typeface="Georgia" pitchFamily="18" charset="0"/>
              </a:rPr>
              <a:t>or they </a:t>
            </a:r>
            <a:r>
              <a:rPr lang="en-US" dirty="0">
                <a:effectLst>
                  <a:outerShdw blurRad="38100" dist="38100" dir="2700000" algn="tl">
                    <a:srgbClr val="000000">
                      <a:alpha val="43137"/>
                    </a:srgbClr>
                  </a:outerShdw>
                </a:effectLst>
                <a:latin typeface="Georgia" pitchFamily="18" charset="0"/>
              </a:rPr>
              <a:t>can remain silent so as not to incriminate (blame) themselves.</a:t>
            </a:r>
            <a:endParaRPr lang="en-US" dirty="0" smtClean="0">
              <a:effectLst>
                <a:outerShdw blurRad="38100" dist="38100" dir="2700000" algn="tl">
                  <a:srgbClr val="000000">
                    <a:alpha val="43137"/>
                  </a:srgbClr>
                </a:outerShdw>
              </a:effectLst>
              <a:latin typeface="Georg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048000"/>
            <a:ext cx="2381250" cy="3505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8624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Types of Court Cases</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The courts also protect citizens from each other by handling </a:t>
            </a:r>
            <a:r>
              <a:rPr lang="en-US" sz="2800" b="1" i="1" dirty="0">
                <a:effectLst>
                  <a:outerShdw blurRad="38100" dist="38100" dir="2700000" algn="tl">
                    <a:srgbClr val="000000">
                      <a:alpha val="43137"/>
                    </a:srgbClr>
                  </a:outerShdw>
                </a:effectLst>
                <a:latin typeface="Georgia" pitchFamily="18" charset="0"/>
              </a:rPr>
              <a:t>civil </a:t>
            </a:r>
            <a:r>
              <a:rPr lang="en-US" sz="2800" b="1" i="1" dirty="0" smtClean="0">
                <a:effectLst>
                  <a:outerShdw blurRad="38100" dist="38100" dir="2700000" algn="tl">
                    <a:srgbClr val="000000">
                      <a:alpha val="43137"/>
                    </a:srgbClr>
                  </a:outerShdw>
                </a:effectLst>
                <a:latin typeface="Georgia" pitchFamily="18" charset="0"/>
              </a:rPr>
              <a:t>cases </a:t>
            </a:r>
            <a:r>
              <a:rPr lang="en-US" sz="2800" dirty="0" smtClean="0">
                <a:effectLst>
                  <a:outerShdw blurRad="38100" dist="38100" dir="2700000" algn="tl">
                    <a:srgbClr val="000000">
                      <a:alpha val="43137"/>
                    </a:srgbClr>
                  </a:outerShdw>
                </a:effectLst>
                <a:latin typeface="Georgia" pitchFamily="18" charset="0"/>
              </a:rPr>
              <a:t>(disputes </a:t>
            </a:r>
            <a:r>
              <a:rPr lang="en-US" sz="2800" dirty="0">
                <a:effectLst>
                  <a:outerShdw blurRad="38100" dist="38100" dir="2700000" algn="tl">
                    <a:srgbClr val="000000">
                      <a:alpha val="43137"/>
                    </a:srgbClr>
                  </a:outerShdw>
                </a:effectLst>
                <a:latin typeface="Georgia" pitchFamily="18" charset="0"/>
              </a:rPr>
              <a:t>between two or more persons or groups) and </a:t>
            </a:r>
            <a:r>
              <a:rPr lang="en-US" sz="2800" b="1" i="1" dirty="0">
                <a:effectLst>
                  <a:outerShdw blurRad="38100" dist="38100" dir="2700000" algn="tl">
                    <a:srgbClr val="000000">
                      <a:alpha val="43137"/>
                    </a:srgbClr>
                  </a:outerShdw>
                </a:effectLst>
                <a:latin typeface="Georgia" pitchFamily="18" charset="0"/>
              </a:rPr>
              <a:t>criminal cases </a:t>
            </a:r>
            <a:r>
              <a:rPr lang="en-US" sz="2800" dirty="0">
                <a:effectLst>
                  <a:outerShdw blurRad="38100" dist="38100" dir="2700000" algn="tl">
                    <a:srgbClr val="000000">
                      <a:alpha val="43137"/>
                    </a:srgbClr>
                  </a:outerShdw>
                </a:effectLst>
                <a:latin typeface="Georgia" pitchFamily="18" charset="0"/>
              </a:rPr>
              <a:t>(</a:t>
            </a:r>
            <a:r>
              <a:rPr lang="en-US" sz="2800" dirty="0" smtClean="0">
                <a:effectLst>
                  <a:outerShdw blurRad="38100" dist="38100" dir="2700000" algn="tl">
                    <a:srgbClr val="000000">
                      <a:alpha val="43137"/>
                    </a:srgbClr>
                  </a:outerShdw>
                </a:effectLst>
                <a:latin typeface="Georgia" pitchFamily="18" charset="0"/>
              </a:rPr>
              <a:t>cases involving </a:t>
            </a:r>
            <a:r>
              <a:rPr lang="en-US" sz="2800" dirty="0">
                <a:effectLst>
                  <a:outerShdw blurRad="38100" dist="38100" dir="2700000" algn="tl">
                    <a:srgbClr val="000000">
                      <a:alpha val="43137"/>
                    </a:srgbClr>
                  </a:outerShdw>
                </a:effectLst>
                <a:latin typeface="Georgia" pitchFamily="18" charset="0"/>
              </a:rPr>
              <a:t>violations of the law</a:t>
            </a:r>
            <a:r>
              <a:rPr lang="en-US" sz="2800" dirty="0" smtClean="0">
                <a:effectLst>
                  <a:outerShdw blurRad="38100" dist="38100" dir="2700000" algn="tl">
                    <a:srgbClr val="000000">
                      <a:alpha val="43137"/>
                    </a:srgbClr>
                  </a:outerShdw>
                </a:effectLst>
                <a:latin typeface="Georgia" pitchFamily="18" charset="0"/>
              </a:rPr>
              <a:t>). </a:t>
            </a:r>
            <a:endParaRPr lang="en-US" sz="2600" b="1" u="sng" dirty="0" smtClean="0">
              <a:effectLst>
                <a:outerShdw blurRad="38100" dist="38100" dir="2700000" algn="tl">
                  <a:srgbClr val="000000">
                    <a:alpha val="43137"/>
                  </a:srgbClr>
                </a:outerShdw>
              </a:effectLst>
              <a:latin typeface="Georgia" pitchFamily="18" charset="0"/>
            </a:endParaRPr>
          </a:p>
        </p:txBody>
      </p:sp>
      <p:pic>
        <p:nvPicPr>
          <p:cNvPr id="2050" name="Picture 2" descr="C:\Users\cross\AppData\Local\Microsoft\Windows\Temporary Internet Files\Content.IE5\SWF8UZSQ\MC9002871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 y="3124200"/>
            <a:ext cx="4046601" cy="3124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59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Types of Crime</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Crimes are divided into felonies and misdemeanors. A </a:t>
            </a:r>
            <a:r>
              <a:rPr lang="en-US" sz="2800" b="1" i="1" dirty="0">
                <a:effectLst>
                  <a:outerShdw blurRad="38100" dist="38100" dir="2700000" algn="tl">
                    <a:srgbClr val="000000">
                      <a:alpha val="43137"/>
                    </a:srgbClr>
                  </a:outerShdw>
                </a:effectLst>
                <a:latin typeface="Georgia" pitchFamily="18" charset="0"/>
              </a:rPr>
              <a:t>felony</a:t>
            </a:r>
            <a:r>
              <a:rPr lang="en-US" sz="2800" b="1" dirty="0">
                <a:effectLst>
                  <a:outerShdw blurRad="38100" dist="38100" dir="2700000" algn="tl">
                    <a:srgbClr val="000000">
                      <a:alpha val="43137"/>
                    </a:srgbClr>
                  </a:outerShdw>
                </a:effectLst>
                <a:latin typeface="Georgia" pitchFamily="18" charset="0"/>
              </a:rPr>
              <a:t> </a:t>
            </a:r>
            <a:r>
              <a:rPr lang="en-US" sz="2800" dirty="0">
                <a:effectLst>
                  <a:outerShdw blurRad="38100" dist="38100" dir="2700000" algn="tl">
                    <a:srgbClr val="000000">
                      <a:alpha val="43137"/>
                    </a:srgbClr>
                  </a:outerShdw>
                </a:effectLst>
                <a:latin typeface="Georgia" pitchFamily="18" charset="0"/>
              </a:rPr>
              <a:t>is a serious crime such as murder or burglary, punishable by a year or more in prison, a fine of at least $1,000, or both. A </a:t>
            </a:r>
            <a:r>
              <a:rPr lang="en-US" sz="2800" b="1" i="1" dirty="0">
                <a:effectLst>
                  <a:outerShdw blurRad="38100" dist="38100" dir="2700000" algn="tl">
                    <a:srgbClr val="000000">
                      <a:alpha val="43137"/>
                    </a:srgbClr>
                  </a:outerShdw>
                </a:effectLst>
                <a:latin typeface="Georgia" pitchFamily="18" charset="0"/>
              </a:rPr>
              <a:t>misdemeanor</a:t>
            </a:r>
            <a:r>
              <a:rPr lang="en-US" sz="2800" b="1" dirty="0">
                <a:effectLst>
                  <a:outerShdw blurRad="38100" dist="38100" dir="2700000" algn="tl">
                    <a:srgbClr val="000000">
                      <a:alpha val="43137"/>
                    </a:srgbClr>
                  </a:outerShdw>
                </a:effectLst>
                <a:latin typeface="Georgia" pitchFamily="18" charset="0"/>
              </a:rPr>
              <a:t> </a:t>
            </a:r>
            <a:r>
              <a:rPr lang="en-US" sz="2800" dirty="0">
                <a:effectLst>
                  <a:outerShdw blurRad="38100" dist="38100" dir="2700000" algn="tl">
                    <a:srgbClr val="000000">
                      <a:alpha val="43137"/>
                    </a:srgbClr>
                  </a:outerShdw>
                </a:effectLst>
                <a:latin typeface="Georgia" pitchFamily="18" charset="0"/>
              </a:rPr>
              <a:t>is a less serious crime punishable by less than a year in prison, a fine of less than $1,000, or both.</a:t>
            </a:r>
            <a:endParaRPr lang="en-US" sz="2600" b="1" u="sng" dirty="0">
              <a:effectLst>
                <a:outerShdw blurRad="38100" dist="38100" dir="2700000" algn="tl">
                  <a:srgbClr val="000000">
                    <a:alpha val="43137"/>
                  </a:srgbClr>
                </a:outerShdw>
              </a:effectLst>
              <a:latin typeface="Georgia" pitchFamily="18" charset="0"/>
            </a:endParaRPr>
          </a:p>
        </p:txBody>
      </p:sp>
      <p:pic>
        <p:nvPicPr>
          <p:cNvPr id="3074" name="Picture 2" descr="C:\Users\cross\AppData\Local\Microsoft\Windows\Temporary Internet Files\Content.IE5\02IIN53A\MC9002871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124200"/>
            <a:ext cx="4023742" cy="3276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606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Supreme Court</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fontScale="92500" lnSpcReduction="20000"/>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smtClean="0">
                <a:effectLst>
                  <a:outerShdw blurRad="38100" dist="38100" dir="2700000" algn="tl">
                    <a:srgbClr val="000000">
                      <a:alpha val="43137"/>
                    </a:srgbClr>
                  </a:outerShdw>
                </a:effectLst>
                <a:latin typeface="Georgia" pitchFamily="18" charset="0"/>
              </a:rPr>
              <a:t>The </a:t>
            </a:r>
            <a:r>
              <a:rPr lang="en-US" sz="2800" dirty="0">
                <a:effectLst>
                  <a:outerShdw blurRad="38100" dist="38100" dir="2700000" algn="tl">
                    <a:srgbClr val="000000">
                      <a:alpha val="43137"/>
                    </a:srgbClr>
                  </a:outerShdw>
                </a:effectLst>
                <a:latin typeface="Georgia" pitchFamily="18" charset="0"/>
              </a:rPr>
              <a:t>highest-ranking court in </a:t>
            </a:r>
            <a:r>
              <a:rPr lang="en-US" sz="2800" dirty="0" smtClean="0">
                <a:effectLst>
                  <a:outerShdw blurRad="38100" dist="38100" dir="2700000" algn="tl">
                    <a:srgbClr val="000000">
                      <a:alpha val="43137"/>
                    </a:srgbClr>
                  </a:outerShdw>
                </a:effectLst>
                <a:latin typeface="Georgia" pitchFamily="18" charset="0"/>
              </a:rPr>
              <a:t>the Georgia </a:t>
            </a:r>
            <a:r>
              <a:rPr lang="en-US" sz="2800" dirty="0">
                <a:effectLst>
                  <a:outerShdw blurRad="38100" dist="38100" dir="2700000" algn="tl">
                    <a:srgbClr val="000000">
                      <a:alpha val="43137"/>
                    </a:srgbClr>
                  </a:outerShdw>
                </a:effectLst>
                <a:latin typeface="Georgia" pitchFamily="18" charset="0"/>
              </a:rPr>
              <a:t>court system is the </a:t>
            </a:r>
            <a:r>
              <a:rPr lang="en-US" sz="2800" b="1" i="1" dirty="0" smtClean="0">
                <a:effectLst>
                  <a:outerShdw blurRad="38100" dist="38100" dir="2700000" algn="tl">
                    <a:srgbClr val="000000">
                      <a:alpha val="43137"/>
                    </a:srgbClr>
                  </a:outerShdw>
                </a:effectLst>
                <a:latin typeface="Georgia" pitchFamily="18" charset="0"/>
              </a:rPr>
              <a:t>supreme court</a:t>
            </a:r>
            <a:r>
              <a:rPr lang="en-US" sz="2800" dirty="0">
                <a:effectLst>
                  <a:outerShdw blurRad="38100" dist="38100" dir="2700000" algn="tl">
                    <a:srgbClr val="000000">
                      <a:alpha val="43137"/>
                    </a:srgbClr>
                  </a:outerShdw>
                </a:effectLst>
                <a:latin typeface="Georgia" pitchFamily="18" charset="0"/>
              </a:rPr>
              <a:t>. The seven supreme court </a:t>
            </a:r>
            <a:r>
              <a:rPr lang="en-US" sz="2800" dirty="0" smtClean="0">
                <a:effectLst>
                  <a:outerShdw blurRad="38100" dist="38100" dir="2700000" algn="tl">
                    <a:srgbClr val="000000">
                      <a:alpha val="43137"/>
                    </a:srgbClr>
                  </a:outerShdw>
                </a:effectLst>
                <a:latin typeface="Georgia" pitchFamily="18" charset="0"/>
              </a:rPr>
              <a:t>justices are </a:t>
            </a:r>
            <a:r>
              <a:rPr lang="en-US" sz="2800" dirty="0">
                <a:effectLst>
                  <a:outerShdw blurRad="38100" dist="38100" dir="2700000" algn="tl">
                    <a:srgbClr val="000000">
                      <a:alpha val="43137"/>
                    </a:srgbClr>
                  </a:outerShdw>
                </a:effectLst>
                <a:latin typeface="Georgia" pitchFamily="18" charset="0"/>
              </a:rPr>
              <a:t>elected by popular vote </a:t>
            </a:r>
            <a:r>
              <a:rPr lang="en-US" sz="2800" dirty="0" smtClean="0">
                <a:effectLst>
                  <a:outerShdw blurRad="38100" dist="38100" dir="2700000" algn="tl">
                    <a:srgbClr val="000000">
                      <a:alpha val="43137"/>
                    </a:srgbClr>
                  </a:outerShdw>
                </a:effectLst>
                <a:latin typeface="Georgia" pitchFamily="18" charset="0"/>
              </a:rPr>
              <a:t>to six-year </a:t>
            </a:r>
            <a:r>
              <a:rPr lang="en-US" sz="2800" dirty="0">
                <a:effectLst>
                  <a:outerShdw blurRad="38100" dist="38100" dir="2700000" algn="tl">
                    <a:srgbClr val="000000">
                      <a:alpha val="43137"/>
                    </a:srgbClr>
                  </a:outerShdw>
                </a:effectLst>
                <a:latin typeface="Georgia" pitchFamily="18" charset="0"/>
              </a:rPr>
              <a:t>terms. If a supreme </a:t>
            </a:r>
            <a:r>
              <a:rPr lang="en-US" sz="2800" dirty="0" smtClean="0">
                <a:effectLst>
                  <a:outerShdw blurRad="38100" dist="38100" dir="2700000" algn="tl">
                    <a:srgbClr val="000000">
                      <a:alpha val="43137"/>
                    </a:srgbClr>
                  </a:outerShdw>
                </a:effectLst>
                <a:latin typeface="Georgia" pitchFamily="18" charset="0"/>
              </a:rPr>
              <a:t>court justice </a:t>
            </a:r>
            <a:r>
              <a:rPr lang="en-US" sz="2800" dirty="0">
                <a:effectLst>
                  <a:outerShdw blurRad="38100" dist="38100" dir="2700000" algn="tl">
                    <a:srgbClr val="000000">
                      <a:alpha val="43137"/>
                    </a:srgbClr>
                  </a:outerShdw>
                </a:effectLst>
                <a:latin typeface="Georgia" pitchFamily="18" charset="0"/>
              </a:rPr>
              <a:t>resigns or dies before the </a:t>
            </a:r>
            <a:r>
              <a:rPr lang="en-US" sz="2800" dirty="0" smtClean="0">
                <a:effectLst>
                  <a:outerShdw blurRad="38100" dist="38100" dir="2700000" algn="tl">
                    <a:srgbClr val="000000">
                      <a:alpha val="43137"/>
                    </a:srgbClr>
                  </a:outerShdw>
                </a:effectLst>
                <a:latin typeface="Georgia" pitchFamily="18" charset="0"/>
              </a:rPr>
              <a:t>end of </a:t>
            </a:r>
            <a:r>
              <a:rPr lang="en-US" sz="2800" dirty="0">
                <a:effectLst>
                  <a:outerShdw blurRad="38100" dist="38100" dir="2700000" algn="tl">
                    <a:srgbClr val="000000">
                      <a:alpha val="43137"/>
                    </a:srgbClr>
                  </a:outerShdw>
                </a:effectLst>
                <a:latin typeface="Georgia" pitchFamily="18" charset="0"/>
              </a:rPr>
              <a:t>a term, the governor may </a:t>
            </a:r>
            <a:r>
              <a:rPr lang="en-US" sz="2800" dirty="0" smtClean="0">
                <a:effectLst>
                  <a:outerShdw blurRad="38100" dist="38100" dir="2700000" algn="tl">
                    <a:srgbClr val="000000">
                      <a:alpha val="43137"/>
                    </a:srgbClr>
                  </a:outerShdw>
                </a:effectLst>
                <a:latin typeface="Georgia" pitchFamily="18" charset="0"/>
              </a:rPr>
              <a:t>appoint a </a:t>
            </a:r>
            <a:r>
              <a:rPr lang="en-US" sz="2800" dirty="0">
                <a:effectLst>
                  <a:outerShdw blurRad="38100" dist="38100" dir="2700000" algn="tl">
                    <a:srgbClr val="000000">
                      <a:alpha val="43137"/>
                    </a:srgbClr>
                  </a:outerShdw>
                </a:effectLst>
                <a:latin typeface="Georgia" pitchFamily="18" charset="0"/>
              </a:rPr>
              <a:t>justice to complete his or her </a:t>
            </a:r>
            <a:r>
              <a:rPr lang="en-US" sz="2800" dirty="0" smtClean="0">
                <a:effectLst>
                  <a:outerShdw blurRad="38100" dist="38100" dir="2700000" algn="tl">
                    <a:srgbClr val="000000">
                      <a:alpha val="43137"/>
                    </a:srgbClr>
                  </a:outerShdw>
                </a:effectLst>
                <a:latin typeface="Georgia" pitchFamily="18" charset="0"/>
              </a:rPr>
              <a:t>term of </a:t>
            </a:r>
            <a:r>
              <a:rPr lang="en-US" sz="2800" dirty="0">
                <a:effectLst>
                  <a:outerShdw blurRad="38100" dist="38100" dir="2700000" algn="tl">
                    <a:srgbClr val="000000">
                      <a:alpha val="43137"/>
                    </a:srgbClr>
                  </a:outerShdw>
                </a:effectLst>
                <a:latin typeface="Georgia" pitchFamily="18" charset="0"/>
              </a:rPr>
              <a:t>office. Supreme court justices </a:t>
            </a:r>
            <a:r>
              <a:rPr lang="en-US" sz="2800" dirty="0" smtClean="0">
                <a:effectLst>
                  <a:outerShdw blurRad="38100" dist="38100" dir="2700000" algn="tl">
                    <a:srgbClr val="000000">
                      <a:alpha val="43137"/>
                    </a:srgbClr>
                  </a:outerShdw>
                </a:effectLst>
                <a:latin typeface="Georgia" pitchFamily="18" charset="0"/>
              </a:rPr>
              <a:t>elect the </a:t>
            </a:r>
            <a:r>
              <a:rPr lang="en-US" sz="2800" dirty="0">
                <a:effectLst>
                  <a:outerShdw blurRad="38100" dist="38100" dir="2700000" algn="tl">
                    <a:srgbClr val="000000">
                      <a:alpha val="43137"/>
                    </a:srgbClr>
                  </a:outerShdw>
                </a:effectLst>
                <a:latin typeface="Georgia" pitchFamily="18" charset="0"/>
              </a:rPr>
              <a:t>chief justice from among themselves.</a:t>
            </a:r>
            <a:endParaRPr lang="en-US" sz="2600" b="1" u="sng" dirty="0">
              <a:effectLst>
                <a:outerShdw blurRad="38100" dist="38100" dir="2700000" algn="tl">
                  <a:srgbClr val="000000">
                    <a:alpha val="43137"/>
                  </a:srgbClr>
                </a:outerShdw>
              </a:effectLst>
              <a:latin typeface="Georg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048000"/>
            <a:ext cx="4267200" cy="298704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152400" y="6035040"/>
            <a:ext cx="4267200" cy="646331"/>
          </a:xfrm>
          <a:prstGeom prst="rect">
            <a:avLst/>
          </a:prstGeom>
          <a:noFill/>
        </p:spPr>
        <p:txBody>
          <a:bodyPr wrap="square" rtlCol="0">
            <a:spAutoFit/>
          </a:bodyPr>
          <a:lstStyle/>
          <a:p>
            <a:r>
              <a:rPr lang="en-US" sz="1200" dirty="0" smtClean="0">
                <a:effectLst>
                  <a:outerShdw blurRad="38100" dist="38100" dir="2700000" algn="tl">
                    <a:srgbClr val="000000">
                      <a:alpha val="43137"/>
                    </a:srgbClr>
                  </a:outerShdw>
                </a:effectLst>
                <a:latin typeface="Georgia" pitchFamily="18" charset="0"/>
              </a:rPr>
              <a:t>Carol </a:t>
            </a:r>
            <a:r>
              <a:rPr lang="en-US" sz="1200" dirty="0" err="1" smtClean="0">
                <a:effectLst>
                  <a:outerShdw blurRad="38100" dist="38100" dir="2700000" algn="tl">
                    <a:srgbClr val="000000">
                      <a:alpha val="43137"/>
                    </a:srgbClr>
                  </a:outerShdw>
                </a:effectLst>
                <a:latin typeface="Georgia" pitchFamily="18" charset="0"/>
              </a:rPr>
              <a:t>Hunstein</a:t>
            </a:r>
            <a:r>
              <a:rPr lang="en-US" sz="1200" dirty="0" smtClean="0">
                <a:effectLst>
                  <a:outerShdw blurRad="38100" dist="38100" dir="2700000" algn="tl">
                    <a:srgbClr val="000000">
                      <a:alpha val="43137"/>
                    </a:srgbClr>
                  </a:outerShdw>
                </a:effectLst>
                <a:latin typeface="Georgia" pitchFamily="18" charset="0"/>
              </a:rPr>
              <a:t> (Chief Justice), Hugh Thompson (Presiding Justice),  Robert </a:t>
            </a:r>
            <a:r>
              <a:rPr lang="en-US" sz="1200" dirty="0" err="1" smtClean="0">
                <a:effectLst>
                  <a:outerShdw blurRad="38100" dist="38100" dir="2700000" algn="tl">
                    <a:srgbClr val="000000">
                      <a:alpha val="43137"/>
                    </a:srgbClr>
                  </a:outerShdw>
                </a:effectLst>
                <a:latin typeface="Georgia" pitchFamily="18" charset="0"/>
              </a:rPr>
              <a:t>Benham</a:t>
            </a:r>
            <a:r>
              <a:rPr lang="en-US" sz="1200" dirty="0" smtClean="0">
                <a:effectLst>
                  <a:outerShdw blurRad="38100" dist="38100" dir="2700000" algn="tl">
                    <a:srgbClr val="000000">
                      <a:alpha val="43137"/>
                    </a:srgbClr>
                  </a:outerShdw>
                </a:effectLst>
                <a:latin typeface="Georgia" pitchFamily="18" charset="0"/>
              </a:rPr>
              <a:t>, P. Harris Hines, </a:t>
            </a:r>
            <a:r>
              <a:rPr lang="en-US" sz="1200" dirty="0" err="1" smtClean="0">
                <a:effectLst>
                  <a:outerShdw blurRad="38100" dist="38100" dir="2700000" algn="tl">
                    <a:srgbClr val="000000">
                      <a:alpha val="43137"/>
                    </a:srgbClr>
                  </a:outerShdw>
                </a:effectLst>
                <a:latin typeface="Georgia" pitchFamily="18" charset="0"/>
              </a:rPr>
              <a:t>Herold</a:t>
            </a:r>
            <a:r>
              <a:rPr lang="en-US" sz="1200" dirty="0" smtClean="0">
                <a:effectLst>
                  <a:outerShdw blurRad="38100" dist="38100" dir="2700000" algn="tl">
                    <a:srgbClr val="000000">
                      <a:alpha val="43137"/>
                    </a:srgbClr>
                  </a:outerShdw>
                </a:effectLst>
                <a:latin typeface="Georgia" pitchFamily="18" charset="0"/>
              </a:rPr>
              <a:t> Melton, David </a:t>
            </a:r>
            <a:r>
              <a:rPr lang="en-US" sz="1200" dirty="0" err="1" smtClean="0">
                <a:effectLst>
                  <a:outerShdw blurRad="38100" dist="38100" dir="2700000" algn="tl">
                    <a:srgbClr val="000000">
                      <a:alpha val="43137"/>
                    </a:srgbClr>
                  </a:outerShdw>
                </a:effectLst>
                <a:latin typeface="Georgia" pitchFamily="18" charset="0"/>
              </a:rPr>
              <a:t>Nahmias</a:t>
            </a:r>
            <a:r>
              <a:rPr lang="en-US" sz="1200" dirty="0" smtClean="0">
                <a:effectLst>
                  <a:outerShdw blurRad="38100" dist="38100" dir="2700000" algn="tl">
                    <a:srgbClr val="000000">
                      <a:alpha val="43137"/>
                    </a:srgbClr>
                  </a:outerShdw>
                </a:effectLst>
                <a:latin typeface="Georgia" pitchFamily="18" charset="0"/>
              </a:rPr>
              <a:t>, Keith Blackwell</a:t>
            </a:r>
            <a:endParaRPr lang="en-US" sz="1200" dirty="0">
              <a:effectLst>
                <a:outerShdw blurRad="38100" dist="38100" dir="2700000" algn="tl">
                  <a:srgbClr val="000000">
                    <a:alpha val="43137"/>
                  </a:srgbClr>
                </a:outerShdw>
              </a:effectLst>
              <a:latin typeface="Georgia" pitchFamily="18" charset="0"/>
            </a:endParaRPr>
          </a:p>
        </p:txBody>
      </p:sp>
    </p:spTree>
    <p:extLst>
      <p:ext uri="{BB962C8B-B14F-4D97-AF65-F5344CB8AC3E}">
        <p14:creationId xmlns:p14="http://schemas.microsoft.com/office/powerpoint/2010/main" val="2630541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Supreme Court (cont’d.)</a:t>
            </a:r>
          </a:p>
        </p:txBody>
      </p:sp>
      <p:sp>
        <p:nvSpPr>
          <p:cNvPr id="4" name="Content Placeholder 3"/>
          <p:cNvSpPr>
            <a:spLocks noGrp="1"/>
          </p:cNvSpPr>
          <p:nvPr>
            <p:ph sz="quarter" idx="14"/>
          </p:nvPr>
        </p:nvSpPr>
        <p:spPr>
          <a:xfrm>
            <a:off x="4419600" y="2133600"/>
            <a:ext cx="4724400" cy="4724400"/>
          </a:xfrm>
        </p:spPr>
        <p:txBody>
          <a:bodyPr>
            <a:normAutofit/>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The supreme court is an </a:t>
            </a:r>
            <a:r>
              <a:rPr lang="en-US" sz="2800" b="1" i="1" dirty="0" smtClean="0">
                <a:effectLst>
                  <a:outerShdw blurRad="38100" dist="38100" dir="2700000" algn="tl">
                    <a:srgbClr val="000000">
                      <a:alpha val="43137"/>
                    </a:srgbClr>
                  </a:outerShdw>
                </a:effectLst>
                <a:latin typeface="Georgia" pitchFamily="18" charset="0"/>
              </a:rPr>
              <a:t>appellate</a:t>
            </a:r>
            <a:r>
              <a:rPr lang="en-US" sz="2800" i="1" dirty="0" smtClean="0">
                <a:effectLst>
                  <a:outerShdw blurRad="38100" dist="38100" dir="2700000" algn="tl">
                    <a:srgbClr val="000000">
                      <a:alpha val="43137"/>
                    </a:srgbClr>
                  </a:outerShdw>
                </a:effectLst>
                <a:latin typeface="Georgia" pitchFamily="18" charset="0"/>
              </a:rPr>
              <a:t> </a:t>
            </a:r>
            <a:r>
              <a:rPr lang="en-US" sz="2800" dirty="0" smtClean="0">
                <a:effectLst>
                  <a:outerShdw blurRad="38100" dist="38100" dir="2700000" algn="tl">
                    <a:srgbClr val="000000">
                      <a:alpha val="43137"/>
                    </a:srgbClr>
                  </a:outerShdw>
                </a:effectLst>
                <a:latin typeface="Georgia" pitchFamily="18" charset="0"/>
              </a:rPr>
              <a:t>court</a:t>
            </a:r>
            <a:r>
              <a:rPr lang="en-US" sz="2800" dirty="0">
                <a:effectLst>
                  <a:outerShdw blurRad="38100" dist="38100" dir="2700000" algn="tl">
                    <a:srgbClr val="000000">
                      <a:alpha val="43137"/>
                    </a:srgbClr>
                  </a:outerShdw>
                </a:effectLst>
                <a:latin typeface="Georgia" pitchFamily="18" charset="0"/>
              </a:rPr>
              <a:t>, which means it only </a:t>
            </a:r>
            <a:r>
              <a:rPr lang="en-US" sz="2800" dirty="0" smtClean="0">
                <a:effectLst>
                  <a:outerShdw blurRad="38100" dist="38100" dir="2700000" algn="tl">
                    <a:srgbClr val="000000">
                      <a:alpha val="43137"/>
                    </a:srgbClr>
                  </a:outerShdw>
                </a:effectLst>
                <a:latin typeface="Georgia" pitchFamily="18" charset="0"/>
              </a:rPr>
              <a:t>reviews cases </a:t>
            </a:r>
            <a:r>
              <a:rPr lang="en-US" sz="2800" dirty="0">
                <a:effectLst>
                  <a:outerShdw blurRad="38100" dist="38100" dir="2700000" algn="tl">
                    <a:srgbClr val="000000">
                      <a:alpha val="43137"/>
                    </a:srgbClr>
                  </a:outerShdw>
                </a:effectLst>
                <a:latin typeface="Georgia" pitchFamily="18" charset="0"/>
              </a:rPr>
              <a:t>on appeal from </a:t>
            </a:r>
            <a:r>
              <a:rPr lang="en-US" sz="2800" dirty="0" smtClean="0">
                <a:effectLst>
                  <a:outerShdw blurRad="38100" dist="38100" dir="2700000" algn="tl">
                    <a:srgbClr val="000000">
                      <a:alpha val="43137"/>
                    </a:srgbClr>
                  </a:outerShdw>
                </a:effectLst>
                <a:latin typeface="Georgia" pitchFamily="18" charset="0"/>
              </a:rPr>
              <a:t>lower-ranking courts</a:t>
            </a:r>
            <a:r>
              <a:rPr lang="en-US" sz="2800" dirty="0">
                <a:effectLst>
                  <a:outerShdw blurRad="38100" dist="38100" dir="2700000" algn="tl">
                    <a:srgbClr val="000000">
                      <a:alpha val="43137"/>
                    </a:srgbClr>
                  </a:outerShdw>
                </a:effectLst>
                <a:latin typeface="Georgia" pitchFamily="18" charset="0"/>
              </a:rPr>
              <a:t>. There are no witnesses </a:t>
            </a:r>
            <a:r>
              <a:rPr lang="en-US" sz="2800" dirty="0" smtClean="0">
                <a:effectLst>
                  <a:outerShdw blurRad="38100" dist="38100" dir="2700000" algn="tl">
                    <a:srgbClr val="000000">
                      <a:alpha val="43137"/>
                    </a:srgbClr>
                  </a:outerShdw>
                </a:effectLst>
                <a:latin typeface="Georgia" pitchFamily="18" charset="0"/>
              </a:rPr>
              <a:t>and juries </a:t>
            </a:r>
            <a:r>
              <a:rPr lang="en-US" sz="2800" dirty="0">
                <a:effectLst>
                  <a:outerShdw blurRad="38100" dist="38100" dir="2700000" algn="tl">
                    <a:srgbClr val="000000">
                      <a:alpha val="43137"/>
                    </a:srgbClr>
                  </a:outerShdw>
                </a:effectLst>
                <a:latin typeface="Georgia" pitchFamily="18" charset="0"/>
              </a:rPr>
              <a:t>as there are in </a:t>
            </a:r>
            <a:r>
              <a:rPr lang="en-US" sz="2800" dirty="0" smtClean="0">
                <a:effectLst>
                  <a:outerShdw blurRad="38100" dist="38100" dir="2700000" algn="tl">
                    <a:srgbClr val="000000">
                      <a:alpha val="43137"/>
                    </a:srgbClr>
                  </a:outerShdw>
                </a:effectLst>
                <a:latin typeface="Georgia" pitchFamily="18" charset="0"/>
              </a:rPr>
              <a:t>lower-ranking trial </a:t>
            </a:r>
            <a:r>
              <a:rPr lang="en-US" sz="2800" dirty="0">
                <a:effectLst>
                  <a:outerShdw blurRad="38100" dist="38100" dir="2700000" algn="tl">
                    <a:srgbClr val="000000">
                      <a:alpha val="43137"/>
                    </a:srgbClr>
                  </a:outerShdw>
                </a:effectLst>
                <a:latin typeface="Georgia" pitchFamily="18" charset="0"/>
              </a:rPr>
              <a:t>courts.</a:t>
            </a:r>
            <a:endParaRPr lang="en-US" sz="2600" b="1" u="sng" dirty="0">
              <a:effectLst>
                <a:outerShdw blurRad="38100" dist="38100" dir="2700000" algn="tl">
                  <a:srgbClr val="000000">
                    <a:alpha val="43137"/>
                  </a:srgbClr>
                </a:outerShdw>
              </a:effectLst>
              <a:latin typeface="Georgia"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581400"/>
            <a:ext cx="4300396" cy="304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2196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latin typeface="Georgia" pitchFamily="18" charset="0"/>
              </a:rPr>
              <a:t>Judicial Branch of Georgia’s Government</a:t>
            </a:r>
            <a:endParaRPr lang="en-US" sz="4000" dirty="0"/>
          </a:p>
        </p:txBody>
      </p:sp>
      <p:sp>
        <p:nvSpPr>
          <p:cNvPr id="3" name="Content Placeholder 2"/>
          <p:cNvSpPr>
            <a:spLocks noGrp="1"/>
          </p:cNvSpPr>
          <p:nvPr>
            <p:ph sz="quarter" idx="13"/>
          </p:nvPr>
        </p:nvSpPr>
        <p:spPr>
          <a:xfrm>
            <a:off x="152400" y="2133600"/>
            <a:ext cx="4038600" cy="4724400"/>
          </a:xfrm>
        </p:spPr>
        <p:txBody>
          <a:bodyPr/>
          <a:lstStyle/>
          <a:p>
            <a:pPr marL="0" indent="0">
              <a:buNone/>
            </a:pPr>
            <a:r>
              <a:rPr lang="en-US" b="1" u="sng" dirty="0" smtClean="0">
                <a:effectLst>
                  <a:outerShdw blurRad="38100" dist="38100" dir="2700000" algn="tl">
                    <a:srgbClr val="000000">
                      <a:alpha val="43137"/>
                    </a:srgbClr>
                  </a:outerShdw>
                </a:effectLst>
                <a:latin typeface="Georgia" pitchFamily="18" charset="0"/>
              </a:rPr>
              <a:t>Main Idea:</a:t>
            </a:r>
          </a:p>
          <a:p>
            <a:pPr marL="0" indent="0">
              <a:buNone/>
            </a:pPr>
            <a:r>
              <a:rPr lang="en-US" b="1" dirty="0" smtClean="0">
                <a:effectLst>
                  <a:outerShdw blurRad="38100" dist="38100" dir="2700000" algn="tl">
                    <a:srgbClr val="000000">
                      <a:alpha val="43137"/>
                    </a:srgbClr>
                  </a:outerShdw>
                </a:effectLst>
                <a:latin typeface="Georgia" pitchFamily="18" charset="0"/>
              </a:rPr>
              <a:t>Georgia Supreme Court (cont’d.)</a:t>
            </a:r>
            <a:endParaRPr lang="en-US" b="1" dirty="0">
              <a:effectLst>
                <a:outerShdw blurRad="38100" dist="38100" dir="2700000" algn="tl">
                  <a:srgbClr val="000000">
                    <a:alpha val="43137"/>
                  </a:srgbClr>
                </a:outerShdw>
              </a:effectLst>
              <a:latin typeface="Georgia" pitchFamily="18" charset="0"/>
            </a:endParaRPr>
          </a:p>
        </p:txBody>
      </p:sp>
      <p:sp>
        <p:nvSpPr>
          <p:cNvPr id="4" name="Content Placeholder 3"/>
          <p:cNvSpPr>
            <a:spLocks noGrp="1"/>
          </p:cNvSpPr>
          <p:nvPr>
            <p:ph sz="quarter" idx="14"/>
          </p:nvPr>
        </p:nvSpPr>
        <p:spPr>
          <a:xfrm>
            <a:off x="4419600" y="2133600"/>
            <a:ext cx="4724400" cy="4724400"/>
          </a:xfrm>
        </p:spPr>
        <p:txBody>
          <a:bodyPr>
            <a:normAutofit/>
          </a:bodyPr>
          <a:lstStyle/>
          <a:p>
            <a:pPr marL="0" indent="0">
              <a:buNone/>
            </a:pPr>
            <a:r>
              <a:rPr lang="en-US" sz="2600" b="1" u="sng" dirty="0" smtClean="0">
                <a:effectLst>
                  <a:outerShdw blurRad="38100" dist="38100" dir="2700000" algn="tl">
                    <a:srgbClr val="000000">
                      <a:alpha val="43137"/>
                    </a:srgbClr>
                  </a:outerShdw>
                </a:effectLst>
                <a:latin typeface="Georgia" pitchFamily="18" charset="0"/>
              </a:rPr>
              <a:t>Notes:</a:t>
            </a:r>
          </a:p>
          <a:p>
            <a:pPr marL="0" indent="0">
              <a:buNone/>
            </a:pPr>
            <a:r>
              <a:rPr lang="en-US" sz="2800" dirty="0">
                <a:effectLst>
                  <a:outerShdw blurRad="38100" dist="38100" dir="2700000" algn="tl">
                    <a:srgbClr val="000000">
                      <a:alpha val="43137"/>
                    </a:srgbClr>
                  </a:outerShdw>
                </a:effectLst>
                <a:latin typeface="Georgia" pitchFamily="18" charset="0"/>
              </a:rPr>
              <a:t>Another responsibility of the </a:t>
            </a:r>
            <a:r>
              <a:rPr lang="en-US" sz="2800" dirty="0" smtClean="0">
                <a:effectLst>
                  <a:outerShdw blurRad="38100" dist="38100" dir="2700000" algn="tl">
                    <a:srgbClr val="000000">
                      <a:alpha val="43137"/>
                    </a:srgbClr>
                  </a:outerShdw>
                </a:effectLst>
                <a:latin typeface="Georgia" pitchFamily="18" charset="0"/>
              </a:rPr>
              <a:t>supreme court </a:t>
            </a:r>
            <a:r>
              <a:rPr lang="en-US" sz="2800" dirty="0">
                <a:effectLst>
                  <a:outerShdw blurRad="38100" dist="38100" dir="2700000" algn="tl">
                    <a:srgbClr val="000000">
                      <a:alpha val="43137"/>
                    </a:srgbClr>
                  </a:outerShdw>
                </a:effectLst>
                <a:latin typeface="Georgia" pitchFamily="18" charset="0"/>
              </a:rPr>
              <a:t>is to interpret the </a:t>
            </a:r>
            <a:r>
              <a:rPr lang="en-US" sz="2800" dirty="0" smtClean="0">
                <a:effectLst>
                  <a:outerShdw blurRad="38100" dist="38100" dir="2700000" algn="tl">
                    <a:srgbClr val="000000">
                      <a:alpha val="43137"/>
                    </a:srgbClr>
                  </a:outerShdw>
                </a:effectLst>
                <a:latin typeface="Georgia" pitchFamily="18" charset="0"/>
              </a:rPr>
              <a:t>state constitution</a:t>
            </a:r>
            <a:r>
              <a:rPr lang="en-US" sz="2800" dirty="0">
                <a:effectLst>
                  <a:outerShdw blurRad="38100" dist="38100" dir="2700000" algn="tl">
                    <a:srgbClr val="000000">
                      <a:alpha val="43137"/>
                    </a:srgbClr>
                  </a:outerShdw>
                </a:effectLst>
                <a:latin typeface="Georgia" pitchFamily="18" charset="0"/>
              </a:rPr>
              <a:t>. It may review </a:t>
            </a:r>
            <a:r>
              <a:rPr lang="en-US" sz="2800" dirty="0" smtClean="0">
                <a:effectLst>
                  <a:outerShdw blurRad="38100" dist="38100" dir="2700000" algn="tl">
                    <a:srgbClr val="000000">
                      <a:alpha val="43137"/>
                    </a:srgbClr>
                  </a:outerShdw>
                </a:effectLst>
                <a:latin typeface="Georgia" pitchFamily="18" charset="0"/>
              </a:rPr>
              <a:t>cases involving </a:t>
            </a:r>
            <a:r>
              <a:rPr lang="en-US" sz="2800" dirty="0">
                <a:effectLst>
                  <a:outerShdw blurRad="38100" dist="38100" dir="2700000" algn="tl">
                    <a:srgbClr val="000000">
                      <a:alpha val="43137"/>
                    </a:srgbClr>
                  </a:outerShdw>
                </a:effectLst>
                <a:latin typeface="Georgia" pitchFamily="18" charset="0"/>
              </a:rPr>
              <a:t>the constitutionality </a:t>
            </a:r>
            <a:r>
              <a:rPr lang="en-US" sz="2800" dirty="0" smtClean="0">
                <a:effectLst>
                  <a:outerShdw blurRad="38100" dist="38100" dir="2700000" algn="tl">
                    <a:srgbClr val="000000">
                      <a:alpha val="43137"/>
                    </a:srgbClr>
                  </a:outerShdw>
                </a:effectLst>
                <a:latin typeface="Georgia" pitchFamily="18" charset="0"/>
              </a:rPr>
              <a:t>of laws</a:t>
            </a:r>
            <a:r>
              <a:rPr lang="en-US" sz="2800" dirty="0">
                <a:effectLst>
                  <a:outerShdw blurRad="38100" dist="38100" dir="2700000" algn="tl">
                    <a:srgbClr val="000000">
                      <a:alpha val="43137"/>
                    </a:srgbClr>
                  </a:outerShdw>
                </a:effectLst>
                <a:latin typeface="Georgia" pitchFamily="18" charset="0"/>
              </a:rPr>
              <a:t>, title to land, equity, wills, </a:t>
            </a:r>
            <a:r>
              <a:rPr lang="en-US" sz="2800" dirty="0" smtClean="0">
                <a:effectLst>
                  <a:outerShdw blurRad="38100" dist="38100" dir="2700000" algn="tl">
                    <a:srgbClr val="000000">
                      <a:alpha val="43137"/>
                    </a:srgbClr>
                  </a:outerShdw>
                </a:effectLst>
                <a:latin typeface="Georgia" pitchFamily="18" charset="0"/>
              </a:rPr>
              <a:t>habeas corpus</a:t>
            </a:r>
            <a:r>
              <a:rPr lang="en-US" sz="2800" dirty="0">
                <a:effectLst>
                  <a:outerShdw blurRad="38100" dist="38100" dir="2700000" algn="tl">
                    <a:srgbClr val="000000">
                      <a:alpha val="43137"/>
                    </a:srgbClr>
                  </a:outerShdw>
                </a:effectLst>
                <a:latin typeface="Georgia" pitchFamily="18" charset="0"/>
              </a:rPr>
              <a:t>, divorce, and </a:t>
            </a:r>
            <a:r>
              <a:rPr lang="en-US" sz="2800" dirty="0" smtClean="0">
                <a:effectLst>
                  <a:outerShdw blurRad="38100" dist="38100" dir="2700000" algn="tl">
                    <a:srgbClr val="000000">
                      <a:alpha val="43137"/>
                    </a:srgbClr>
                  </a:outerShdw>
                </a:effectLst>
                <a:latin typeface="Georgia" pitchFamily="18" charset="0"/>
              </a:rPr>
              <a:t>alimony. </a:t>
            </a:r>
            <a:endParaRPr lang="en-US" sz="2600" b="1" u="sng" dirty="0">
              <a:effectLst>
                <a:outerShdw blurRad="38100" dist="38100" dir="2700000" algn="tl">
                  <a:srgbClr val="000000">
                    <a:alpha val="43137"/>
                  </a:srgbClr>
                </a:outerShdw>
              </a:effectLst>
              <a:latin typeface="Georg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73" y="3581400"/>
            <a:ext cx="4165600" cy="3124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34974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63</TotalTime>
  <Words>1000</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Warm Up: 11/26/12</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lpstr>Judicial Branch of Georgia’s Government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Branch of Georgia’s Government</dc:title>
  <dc:creator>Chad Ross - EMS</dc:creator>
  <cp:lastModifiedBy>Chad Ross - EMS</cp:lastModifiedBy>
  <cp:revision>8</cp:revision>
  <dcterms:created xsi:type="dcterms:W3CDTF">2012-11-25T20:07:38Z</dcterms:created>
  <dcterms:modified xsi:type="dcterms:W3CDTF">2012-11-26T13:29:01Z</dcterms:modified>
</cp:coreProperties>
</file>